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3.jpg" ContentType="image/jpg"/>
  <Override PartName="/ppt/media/image77.jpg" ContentType="image/jpg"/>
  <Override PartName="/ppt/media/image8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8" r:id="rId6"/>
    <p:sldId id="260" r:id="rId7"/>
    <p:sldId id="259" r:id="rId8"/>
    <p:sldId id="261" r:id="rId9"/>
    <p:sldId id="291" r:id="rId10"/>
    <p:sldId id="282" r:id="rId11"/>
    <p:sldId id="283" r:id="rId12"/>
    <p:sldId id="262" r:id="rId13"/>
    <p:sldId id="264" r:id="rId14"/>
    <p:sldId id="263" r:id="rId15"/>
    <p:sldId id="289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265" r:id="rId28"/>
    <p:sldId id="266" r:id="rId29"/>
    <p:sldId id="272" r:id="rId30"/>
    <p:sldId id="268" r:id="rId31"/>
    <p:sldId id="269" r:id="rId32"/>
    <p:sldId id="270" r:id="rId33"/>
    <p:sldId id="288" r:id="rId34"/>
    <p:sldId id="273" r:id="rId35"/>
    <p:sldId id="274" r:id="rId36"/>
    <p:sldId id="275" r:id="rId37"/>
    <p:sldId id="276" r:id="rId38"/>
    <p:sldId id="290" r:id="rId39"/>
    <p:sldId id="277" r:id="rId40"/>
    <p:sldId id="278" r:id="rId41"/>
    <p:sldId id="279" r:id="rId42"/>
    <p:sldId id="280" r:id="rId43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3">
          <p15:clr>
            <a:srgbClr val="A4A3A4"/>
          </p15:clr>
        </p15:guide>
        <p15:guide id="2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40"/>
    <a:srgbClr val="BFBDA9"/>
    <a:srgbClr val="E8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6" autoAdjust="0"/>
    <p:restoredTop sz="99650" autoAdjust="0"/>
  </p:normalViewPr>
  <p:slideViewPr>
    <p:cSldViewPr snapToGrid="0" showGuides="1">
      <p:cViewPr varScale="1">
        <p:scale>
          <a:sx n="128" d="100"/>
          <a:sy n="128" d="100"/>
        </p:scale>
        <p:origin x="496" y="176"/>
      </p:cViewPr>
      <p:guideLst>
        <p:guide orient="horz" pos="4173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961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60" y="6309360"/>
            <a:ext cx="1329900" cy="32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43" r="6047" b="8563"/>
          <a:stretch/>
        </p:blipFill>
        <p:spPr>
          <a:xfrm>
            <a:off x="8356600" y="65"/>
            <a:ext cx="383222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286" y="1266091"/>
            <a:ext cx="2152274" cy="2152275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6" name="Picture 25" descr="DifScat_better vibe.jpg.jpe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620" y="1856187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1729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39"/>
            <a:ext cx="11422261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26" r="6047" b="8563"/>
          <a:stretch/>
        </p:blipFill>
        <p:spPr>
          <a:xfrm>
            <a:off x="8318500" y="65"/>
            <a:ext cx="3870325" cy="6270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5" y="320041"/>
            <a:ext cx="6569085" cy="478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67" t="34480" r="13451"/>
          <a:stretch/>
        </p:blipFill>
        <p:spPr>
          <a:xfrm>
            <a:off x="5680364" y="1835727"/>
            <a:ext cx="6508461" cy="502220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636776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Detection</a:t>
            </a:r>
            <a:r>
              <a:rPr lang="en-US" sz="100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of failures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39" r:id="rId3"/>
    <p:sldLayoutId id="2147483940" r:id="rId4"/>
    <p:sldLayoutId id="2147483941" r:id="rId5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510909"/>
          </a:xfrm>
        </p:spPr>
        <p:txBody>
          <a:bodyPr/>
          <a:lstStyle/>
          <a:p>
            <a:r>
              <a:rPr lang="en-US" dirty="0"/>
              <a:t>Detection of failures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1865523"/>
            <a:ext cx="5485292" cy="757130"/>
          </a:xfrm>
        </p:spPr>
        <p:txBody>
          <a:bodyPr/>
          <a:lstStyle/>
          <a:p>
            <a:r>
              <a:rPr lang="en-US" dirty="0"/>
              <a:t>Doug Curry</a:t>
            </a:r>
          </a:p>
          <a:p>
            <a:r>
              <a:rPr lang="en-US" dirty="0"/>
              <a:t>USPAS, January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7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Injection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935470"/>
            <a:ext cx="7844898" cy="4047778"/>
          </a:xfrm>
        </p:spPr>
        <p:txBody>
          <a:bodyPr/>
          <a:lstStyle/>
          <a:p>
            <a:r>
              <a:rPr lang="en-US" spc="-5" dirty="0">
                <a:latin typeface="Arial"/>
                <a:cs typeface="Arial"/>
              </a:rPr>
              <a:t>Direct </a:t>
            </a:r>
            <a:r>
              <a:rPr lang="en-US" dirty="0">
                <a:latin typeface="Arial"/>
                <a:cs typeface="Arial"/>
              </a:rPr>
              <a:t>H</a:t>
            </a:r>
            <a:r>
              <a:rPr lang="en-US" baseline="25462" dirty="0">
                <a:latin typeface="Arial"/>
                <a:cs typeface="Arial"/>
              </a:rPr>
              <a:t>- </a:t>
            </a:r>
            <a:r>
              <a:rPr lang="en-US" dirty="0">
                <a:latin typeface="Arial"/>
                <a:cs typeface="Arial"/>
              </a:rPr>
              <a:t>and H</a:t>
            </a:r>
            <a:r>
              <a:rPr lang="en-US" baseline="25462" dirty="0">
                <a:latin typeface="Arial"/>
                <a:cs typeface="Arial"/>
              </a:rPr>
              <a:t>0 </a:t>
            </a:r>
            <a:r>
              <a:rPr lang="en-US" spc="-5" dirty="0">
                <a:latin typeface="Arial"/>
                <a:cs typeface="Arial"/>
              </a:rPr>
              <a:t>waste beams </a:t>
            </a:r>
            <a:r>
              <a:rPr lang="en-US" dirty="0">
                <a:latin typeface="Arial"/>
                <a:cs typeface="Arial"/>
              </a:rPr>
              <a:t>to </a:t>
            </a:r>
            <a:r>
              <a:rPr lang="en-US" dirty="0" err="1">
                <a:latin typeface="Arial"/>
                <a:cs typeface="Arial"/>
              </a:rPr>
              <a:t>IDmp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beam</a:t>
            </a:r>
            <a:r>
              <a:rPr lang="en-US" spc="-114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line</a:t>
            </a:r>
          </a:p>
          <a:p>
            <a:r>
              <a:rPr lang="en-US" dirty="0">
                <a:latin typeface="Arial"/>
                <a:cs typeface="Arial"/>
              </a:rPr>
              <a:t>Merge H</a:t>
            </a:r>
            <a:r>
              <a:rPr lang="en-US" baseline="25462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 and circulating P beams</a:t>
            </a:r>
          </a:p>
          <a:p>
            <a:r>
              <a:rPr lang="en-US" dirty="0">
                <a:latin typeface="Arial"/>
                <a:cs typeface="Arial"/>
              </a:rPr>
              <a:t>Where does the beam go without primary stripper foil?</a:t>
            </a:r>
          </a:p>
        </p:txBody>
      </p:sp>
      <p:sp>
        <p:nvSpPr>
          <p:cNvPr id="5" name="object 7"/>
          <p:cNvSpPr/>
          <p:nvPr/>
        </p:nvSpPr>
        <p:spPr>
          <a:xfrm>
            <a:off x="7910067" y="3381756"/>
            <a:ext cx="0" cy="443865"/>
          </a:xfrm>
          <a:custGeom>
            <a:avLst/>
            <a:gdLst/>
            <a:ahLst/>
            <a:cxnLst/>
            <a:rect l="l" t="t" r="r" b="b"/>
            <a:pathLst>
              <a:path h="443864">
                <a:moveTo>
                  <a:pt x="0" y="0"/>
                </a:moveTo>
                <a:lnTo>
                  <a:pt x="0" y="443483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7910067" y="3381756"/>
            <a:ext cx="1119505" cy="443865"/>
          </a:xfrm>
          <a:custGeom>
            <a:avLst/>
            <a:gdLst/>
            <a:ahLst/>
            <a:cxnLst/>
            <a:rect l="l" t="t" r="r" b="b"/>
            <a:pathLst>
              <a:path w="1119504" h="443864">
                <a:moveTo>
                  <a:pt x="1119377" y="443483"/>
                </a:moveTo>
                <a:lnTo>
                  <a:pt x="1119377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2906014" y="3604260"/>
            <a:ext cx="454659" cy="220979"/>
          </a:xfrm>
          <a:custGeom>
            <a:avLst/>
            <a:gdLst/>
            <a:ahLst/>
            <a:cxnLst/>
            <a:rect l="l" t="t" r="r" b="b"/>
            <a:pathLst>
              <a:path w="454660" h="220979">
                <a:moveTo>
                  <a:pt x="454518" y="220980"/>
                </a:moveTo>
                <a:lnTo>
                  <a:pt x="15239" y="0"/>
                </a:lnTo>
                <a:lnTo>
                  <a:pt x="0" y="29718"/>
                </a:lnTo>
                <a:lnTo>
                  <a:pt x="380781" y="220980"/>
                </a:lnTo>
                <a:lnTo>
                  <a:pt x="454518" y="22098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8817392" y="3546348"/>
            <a:ext cx="207645" cy="279400"/>
          </a:xfrm>
          <a:custGeom>
            <a:avLst/>
            <a:gdLst/>
            <a:ahLst/>
            <a:cxnLst/>
            <a:rect l="l" t="t" r="r" b="b"/>
            <a:pathLst>
              <a:path w="207645" h="279400">
                <a:moveTo>
                  <a:pt x="0" y="278891"/>
                </a:moveTo>
                <a:lnTo>
                  <a:pt x="28988" y="246213"/>
                </a:lnTo>
                <a:lnTo>
                  <a:pt x="61188" y="207786"/>
                </a:lnTo>
                <a:lnTo>
                  <a:pt x="92437" y="168295"/>
                </a:lnTo>
                <a:lnTo>
                  <a:pt x="122713" y="127755"/>
                </a:lnTo>
                <a:lnTo>
                  <a:pt x="151993" y="86182"/>
                </a:lnTo>
                <a:lnTo>
                  <a:pt x="180257" y="43591"/>
                </a:lnTo>
                <a:lnTo>
                  <a:pt x="207481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9518244" y="3709415"/>
            <a:ext cx="162560" cy="116205"/>
          </a:xfrm>
          <a:custGeom>
            <a:avLst/>
            <a:gdLst/>
            <a:ahLst/>
            <a:cxnLst/>
            <a:rect l="l" t="t" r="r" b="b"/>
            <a:pathLst>
              <a:path w="162559" h="116204">
                <a:moveTo>
                  <a:pt x="97269" y="76559"/>
                </a:moveTo>
                <a:lnTo>
                  <a:pt x="75807" y="51520"/>
                </a:lnTo>
                <a:lnTo>
                  <a:pt x="0" y="115824"/>
                </a:lnTo>
                <a:lnTo>
                  <a:pt x="50980" y="115824"/>
                </a:lnTo>
                <a:lnTo>
                  <a:pt x="97269" y="76559"/>
                </a:lnTo>
                <a:close/>
              </a:path>
              <a:path w="162559" h="116204">
                <a:moveTo>
                  <a:pt x="161949" y="0"/>
                </a:moveTo>
                <a:lnTo>
                  <a:pt x="54507" y="26670"/>
                </a:lnTo>
                <a:lnTo>
                  <a:pt x="75807" y="51520"/>
                </a:lnTo>
                <a:lnTo>
                  <a:pt x="88035" y="41148"/>
                </a:lnTo>
                <a:lnTo>
                  <a:pt x="109371" y="66294"/>
                </a:lnTo>
                <a:lnTo>
                  <a:pt x="109371" y="90678"/>
                </a:lnTo>
                <a:lnTo>
                  <a:pt x="118515" y="101346"/>
                </a:lnTo>
                <a:lnTo>
                  <a:pt x="161949" y="0"/>
                </a:lnTo>
                <a:close/>
              </a:path>
              <a:path w="162559" h="116204">
                <a:moveTo>
                  <a:pt x="109371" y="66294"/>
                </a:moveTo>
                <a:lnTo>
                  <a:pt x="88035" y="41148"/>
                </a:lnTo>
                <a:lnTo>
                  <a:pt x="75807" y="51520"/>
                </a:lnTo>
                <a:lnTo>
                  <a:pt x="97269" y="76559"/>
                </a:lnTo>
                <a:lnTo>
                  <a:pt x="109371" y="66294"/>
                </a:lnTo>
                <a:close/>
              </a:path>
              <a:path w="162559" h="116204">
                <a:moveTo>
                  <a:pt x="109371" y="90678"/>
                </a:moveTo>
                <a:lnTo>
                  <a:pt x="109371" y="66294"/>
                </a:lnTo>
                <a:lnTo>
                  <a:pt x="97269" y="76559"/>
                </a:lnTo>
                <a:lnTo>
                  <a:pt x="109371" y="906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/>
          <p:cNvSpPr/>
          <p:nvPr/>
        </p:nvSpPr>
        <p:spPr>
          <a:xfrm>
            <a:off x="9008110" y="2902457"/>
            <a:ext cx="474345" cy="668655"/>
          </a:xfrm>
          <a:custGeom>
            <a:avLst/>
            <a:gdLst/>
            <a:ahLst/>
            <a:cxnLst/>
            <a:rect l="l" t="t" r="r" b="b"/>
            <a:pathLst>
              <a:path w="474345" h="668654">
                <a:moveTo>
                  <a:pt x="430904" y="90583"/>
                </a:moveTo>
                <a:lnTo>
                  <a:pt x="404498" y="71900"/>
                </a:lnTo>
                <a:lnTo>
                  <a:pt x="0" y="649224"/>
                </a:lnTo>
                <a:lnTo>
                  <a:pt x="26670" y="668274"/>
                </a:lnTo>
                <a:lnTo>
                  <a:pt x="430904" y="90583"/>
                </a:lnTo>
                <a:close/>
              </a:path>
              <a:path w="474345" h="668654">
                <a:moveTo>
                  <a:pt x="473964" y="0"/>
                </a:moveTo>
                <a:lnTo>
                  <a:pt x="377189" y="52578"/>
                </a:lnTo>
                <a:lnTo>
                  <a:pt x="404498" y="71900"/>
                </a:lnTo>
                <a:lnTo>
                  <a:pt x="413766" y="58674"/>
                </a:lnTo>
                <a:lnTo>
                  <a:pt x="440436" y="76962"/>
                </a:lnTo>
                <a:lnTo>
                  <a:pt x="440436" y="97327"/>
                </a:lnTo>
                <a:lnTo>
                  <a:pt x="457962" y="109728"/>
                </a:lnTo>
                <a:lnTo>
                  <a:pt x="473964" y="0"/>
                </a:lnTo>
                <a:close/>
              </a:path>
              <a:path w="474345" h="668654">
                <a:moveTo>
                  <a:pt x="440436" y="76962"/>
                </a:moveTo>
                <a:lnTo>
                  <a:pt x="413766" y="58674"/>
                </a:lnTo>
                <a:lnTo>
                  <a:pt x="404498" y="71900"/>
                </a:lnTo>
                <a:lnTo>
                  <a:pt x="430904" y="90583"/>
                </a:lnTo>
                <a:lnTo>
                  <a:pt x="440436" y="76962"/>
                </a:lnTo>
                <a:close/>
              </a:path>
              <a:path w="474345" h="668654">
                <a:moveTo>
                  <a:pt x="440436" y="97327"/>
                </a:moveTo>
                <a:lnTo>
                  <a:pt x="440436" y="76962"/>
                </a:lnTo>
                <a:lnTo>
                  <a:pt x="430904" y="90583"/>
                </a:lnTo>
                <a:lnTo>
                  <a:pt x="440436" y="973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7910067" y="3381756"/>
            <a:ext cx="1119505" cy="443865"/>
          </a:xfrm>
          <a:custGeom>
            <a:avLst/>
            <a:gdLst/>
            <a:ahLst/>
            <a:cxnLst/>
            <a:rect l="l" t="t" r="r" b="b"/>
            <a:pathLst>
              <a:path w="1119504" h="443864">
                <a:moveTo>
                  <a:pt x="0" y="0"/>
                </a:moveTo>
                <a:lnTo>
                  <a:pt x="0" y="443484"/>
                </a:lnTo>
                <a:lnTo>
                  <a:pt x="1119377" y="443484"/>
                </a:lnTo>
                <a:lnTo>
                  <a:pt x="1119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/>
          <p:nvPr/>
        </p:nvSpPr>
        <p:spPr>
          <a:xfrm>
            <a:off x="7910067" y="3381756"/>
            <a:ext cx="0" cy="443865"/>
          </a:xfrm>
          <a:custGeom>
            <a:avLst/>
            <a:gdLst/>
            <a:ahLst/>
            <a:cxnLst/>
            <a:rect l="l" t="t" r="r" b="b"/>
            <a:pathLst>
              <a:path h="443864">
                <a:moveTo>
                  <a:pt x="0" y="0"/>
                </a:moveTo>
                <a:lnTo>
                  <a:pt x="0" y="443483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7910067" y="3381756"/>
            <a:ext cx="1119505" cy="443865"/>
          </a:xfrm>
          <a:custGeom>
            <a:avLst/>
            <a:gdLst/>
            <a:ahLst/>
            <a:cxnLst/>
            <a:rect l="l" t="t" r="r" b="b"/>
            <a:pathLst>
              <a:path w="1119504" h="443864">
                <a:moveTo>
                  <a:pt x="1119377" y="443483"/>
                </a:moveTo>
                <a:lnTo>
                  <a:pt x="1119377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2906014" y="3604260"/>
            <a:ext cx="454659" cy="220979"/>
          </a:xfrm>
          <a:custGeom>
            <a:avLst/>
            <a:gdLst/>
            <a:ahLst/>
            <a:cxnLst/>
            <a:rect l="l" t="t" r="r" b="b"/>
            <a:pathLst>
              <a:path w="454660" h="220979">
                <a:moveTo>
                  <a:pt x="454518" y="220980"/>
                </a:moveTo>
                <a:lnTo>
                  <a:pt x="15239" y="0"/>
                </a:lnTo>
                <a:lnTo>
                  <a:pt x="0" y="29718"/>
                </a:lnTo>
                <a:lnTo>
                  <a:pt x="380781" y="220980"/>
                </a:lnTo>
                <a:lnTo>
                  <a:pt x="454518" y="22098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/>
          <p:cNvSpPr/>
          <p:nvPr/>
        </p:nvSpPr>
        <p:spPr>
          <a:xfrm>
            <a:off x="8817392" y="3546348"/>
            <a:ext cx="207645" cy="279400"/>
          </a:xfrm>
          <a:custGeom>
            <a:avLst/>
            <a:gdLst/>
            <a:ahLst/>
            <a:cxnLst/>
            <a:rect l="l" t="t" r="r" b="b"/>
            <a:pathLst>
              <a:path w="207645" h="279400">
                <a:moveTo>
                  <a:pt x="0" y="278891"/>
                </a:moveTo>
                <a:lnTo>
                  <a:pt x="28988" y="246213"/>
                </a:lnTo>
                <a:lnTo>
                  <a:pt x="61188" y="207786"/>
                </a:lnTo>
                <a:lnTo>
                  <a:pt x="92437" y="168295"/>
                </a:lnTo>
                <a:lnTo>
                  <a:pt x="122713" y="127755"/>
                </a:lnTo>
                <a:lnTo>
                  <a:pt x="151993" y="86182"/>
                </a:lnTo>
                <a:lnTo>
                  <a:pt x="180257" y="43591"/>
                </a:lnTo>
                <a:lnTo>
                  <a:pt x="207481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/>
          <p:nvPr/>
        </p:nvSpPr>
        <p:spPr>
          <a:xfrm>
            <a:off x="9518244" y="3709415"/>
            <a:ext cx="162560" cy="116205"/>
          </a:xfrm>
          <a:custGeom>
            <a:avLst/>
            <a:gdLst/>
            <a:ahLst/>
            <a:cxnLst/>
            <a:rect l="l" t="t" r="r" b="b"/>
            <a:pathLst>
              <a:path w="162559" h="116204">
                <a:moveTo>
                  <a:pt x="97269" y="76559"/>
                </a:moveTo>
                <a:lnTo>
                  <a:pt x="75807" y="51520"/>
                </a:lnTo>
                <a:lnTo>
                  <a:pt x="0" y="115824"/>
                </a:lnTo>
                <a:lnTo>
                  <a:pt x="50980" y="115824"/>
                </a:lnTo>
                <a:lnTo>
                  <a:pt x="97269" y="76559"/>
                </a:lnTo>
                <a:close/>
              </a:path>
              <a:path w="162559" h="116204">
                <a:moveTo>
                  <a:pt x="161949" y="0"/>
                </a:moveTo>
                <a:lnTo>
                  <a:pt x="54507" y="26670"/>
                </a:lnTo>
                <a:lnTo>
                  <a:pt x="75807" y="51520"/>
                </a:lnTo>
                <a:lnTo>
                  <a:pt x="88035" y="41148"/>
                </a:lnTo>
                <a:lnTo>
                  <a:pt x="109371" y="66294"/>
                </a:lnTo>
                <a:lnTo>
                  <a:pt x="109371" y="90678"/>
                </a:lnTo>
                <a:lnTo>
                  <a:pt x="118515" y="101346"/>
                </a:lnTo>
                <a:lnTo>
                  <a:pt x="161949" y="0"/>
                </a:lnTo>
                <a:close/>
              </a:path>
              <a:path w="162559" h="116204">
                <a:moveTo>
                  <a:pt x="109371" y="66294"/>
                </a:moveTo>
                <a:lnTo>
                  <a:pt x="88035" y="41148"/>
                </a:lnTo>
                <a:lnTo>
                  <a:pt x="75807" y="51520"/>
                </a:lnTo>
                <a:lnTo>
                  <a:pt x="97269" y="76559"/>
                </a:lnTo>
                <a:lnTo>
                  <a:pt x="109371" y="66294"/>
                </a:lnTo>
                <a:close/>
              </a:path>
              <a:path w="162559" h="116204">
                <a:moveTo>
                  <a:pt x="109371" y="90678"/>
                </a:moveTo>
                <a:lnTo>
                  <a:pt x="109371" y="66294"/>
                </a:lnTo>
                <a:lnTo>
                  <a:pt x="97269" y="76559"/>
                </a:lnTo>
                <a:lnTo>
                  <a:pt x="109371" y="906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/>
          <p:nvPr/>
        </p:nvSpPr>
        <p:spPr>
          <a:xfrm>
            <a:off x="9008110" y="2902457"/>
            <a:ext cx="474345" cy="668655"/>
          </a:xfrm>
          <a:custGeom>
            <a:avLst/>
            <a:gdLst/>
            <a:ahLst/>
            <a:cxnLst/>
            <a:rect l="l" t="t" r="r" b="b"/>
            <a:pathLst>
              <a:path w="474345" h="668654">
                <a:moveTo>
                  <a:pt x="430904" y="90583"/>
                </a:moveTo>
                <a:lnTo>
                  <a:pt x="404498" y="71900"/>
                </a:lnTo>
                <a:lnTo>
                  <a:pt x="0" y="649224"/>
                </a:lnTo>
                <a:lnTo>
                  <a:pt x="26670" y="668274"/>
                </a:lnTo>
                <a:lnTo>
                  <a:pt x="430904" y="90583"/>
                </a:lnTo>
                <a:close/>
              </a:path>
              <a:path w="474345" h="668654">
                <a:moveTo>
                  <a:pt x="473964" y="0"/>
                </a:moveTo>
                <a:lnTo>
                  <a:pt x="377189" y="52578"/>
                </a:lnTo>
                <a:lnTo>
                  <a:pt x="404498" y="71900"/>
                </a:lnTo>
                <a:lnTo>
                  <a:pt x="413766" y="58674"/>
                </a:lnTo>
                <a:lnTo>
                  <a:pt x="440436" y="76962"/>
                </a:lnTo>
                <a:lnTo>
                  <a:pt x="440436" y="97327"/>
                </a:lnTo>
                <a:lnTo>
                  <a:pt x="457962" y="109728"/>
                </a:lnTo>
                <a:lnTo>
                  <a:pt x="473964" y="0"/>
                </a:lnTo>
                <a:close/>
              </a:path>
              <a:path w="474345" h="668654">
                <a:moveTo>
                  <a:pt x="440436" y="76962"/>
                </a:moveTo>
                <a:lnTo>
                  <a:pt x="413766" y="58674"/>
                </a:lnTo>
                <a:lnTo>
                  <a:pt x="404498" y="71900"/>
                </a:lnTo>
                <a:lnTo>
                  <a:pt x="430904" y="90583"/>
                </a:lnTo>
                <a:lnTo>
                  <a:pt x="440436" y="76962"/>
                </a:lnTo>
                <a:close/>
              </a:path>
              <a:path w="474345" h="668654">
                <a:moveTo>
                  <a:pt x="440436" y="97327"/>
                </a:moveTo>
                <a:lnTo>
                  <a:pt x="440436" y="76962"/>
                </a:lnTo>
                <a:lnTo>
                  <a:pt x="430904" y="90583"/>
                </a:lnTo>
                <a:lnTo>
                  <a:pt x="440436" y="973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"/>
          <p:cNvSpPr txBox="1"/>
          <p:nvPr/>
        </p:nvSpPr>
        <p:spPr>
          <a:xfrm>
            <a:off x="3387095" y="3357880"/>
            <a:ext cx="946785" cy="44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3345">
              <a:lnSpc>
                <a:spcPts val="1689"/>
              </a:lnSpc>
            </a:pPr>
            <a:r>
              <a:rPr sz="1550" spc="5" dirty="0">
                <a:solidFill>
                  <a:srgbClr val="FF3300"/>
                </a:solidFill>
                <a:latin typeface="Arial"/>
                <a:cs typeface="Arial"/>
              </a:rPr>
              <a:t>H</a:t>
            </a:r>
            <a:r>
              <a:rPr sz="1500" spc="7" baseline="25000" dirty="0">
                <a:solidFill>
                  <a:srgbClr val="FF3300"/>
                </a:solidFill>
                <a:latin typeface="Arial"/>
                <a:cs typeface="Arial"/>
              </a:rPr>
              <a:t>- </a:t>
            </a:r>
            <a:r>
              <a:rPr sz="1550" dirty="0">
                <a:solidFill>
                  <a:srgbClr val="FF3300"/>
                </a:solidFill>
                <a:latin typeface="Arial"/>
                <a:cs typeface="Arial"/>
              </a:rPr>
              <a:t>beam  from</a:t>
            </a:r>
            <a:r>
              <a:rPr sz="1550" spc="-7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3300"/>
                </a:solidFill>
                <a:latin typeface="Arial"/>
                <a:cs typeface="Arial"/>
              </a:rPr>
              <a:t>Linac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21"/>
          <p:cNvSpPr txBox="1"/>
          <p:nvPr/>
        </p:nvSpPr>
        <p:spPr>
          <a:xfrm>
            <a:off x="4693917" y="3452367"/>
            <a:ext cx="1341123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89"/>
              </a:lnSpc>
            </a:pPr>
            <a:r>
              <a:rPr sz="1550">
                <a:solidFill>
                  <a:srgbClr val="33CC33"/>
                </a:solidFill>
                <a:latin typeface="Arial"/>
                <a:cs typeface="Arial"/>
              </a:rPr>
              <a:t>Thin</a:t>
            </a:r>
            <a:r>
              <a:rPr lang="en-US" sz="1550">
                <a:solidFill>
                  <a:srgbClr val="33CC33"/>
                </a:solidFill>
                <a:latin typeface="Arial"/>
                <a:cs typeface="Arial"/>
              </a:rPr>
              <a:t> “Primary”</a:t>
            </a:r>
            <a:r>
              <a:rPr sz="1550">
                <a:solidFill>
                  <a:srgbClr val="33CC33"/>
                </a:solidFill>
                <a:latin typeface="Arial"/>
                <a:cs typeface="Arial"/>
              </a:rPr>
              <a:t>  </a:t>
            </a:r>
            <a:r>
              <a:rPr sz="1550" dirty="0">
                <a:solidFill>
                  <a:srgbClr val="33CC33"/>
                </a:solidFill>
                <a:latin typeface="Arial"/>
                <a:cs typeface="Arial"/>
              </a:rPr>
              <a:t>Stripping</a:t>
            </a:r>
            <a:r>
              <a:rPr sz="1550" spc="-100" dirty="0">
                <a:solidFill>
                  <a:srgbClr val="33CC33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33CC33"/>
                </a:solidFill>
                <a:latin typeface="Arial"/>
                <a:cs typeface="Arial"/>
              </a:rPr>
              <a:t>Foil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2"/>
          <p:cNvSpPr txBox="1"/>
          <p:nvPr/>
        </p:nvSpPr>
        <p:spPr>
          <a:xfrm>
            <a:off x="8418576" y="2566923"/>
            <a:ext cx="759460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1460">
              <a:lnSpc>
                <a:spcPts val="1689"/>
              </a:lnSpc>
            </a:pPr>
            <a:r>
              <a:rPr sz="1550" spc="15" dirty="0">
                <a:latin typeface="Arial"/>
                <a:cs typeface="Arial"/>
              </a:rPr>
              <a:t>To  </a:t>
            </a:r>
            <a:r>
              <a:rPr sz="1550" spc="-5" dirty="0">
                <a:latin typeface="Arial"/>
                <a:cs typeface="Arial"/>
              </a:rPr>
              <a:t>Inje</a:t>
            </a:r>
            <a:r>
              <a:rPr sz="1550" dirty="0">
                <a:latin typeface="Arial"/>
                <a:cs typeface="Arial"/>
              </a:rPr>
              <a:t>c</a:t>
            </a:r>
            <a:r>
              <a:rPr sz="1550" spc="-5" dirty="0">
                <a:latin typeface="Arial"/>
                <a:cs typeface="Arial"/>
              </a:rPr>
              <a:t>tion</a:t>
            </a:r>
            <a:endParaRPr sz="1550">
              <a:latin typeface="Arial"/>
              <a:cs typeface="Arial"/>
            </a:endParaRPr>
          </a:p>
        </p:txBody>
      </p:sp>
      <p:sp>
        <p:nvSpPr>
          <p:cNvPr id="21" name="object 23"/>
          <p:cNvSpPr txBox="1"/>
          <p:nvPr/>
        </p:nvSpPr>
        <p:spPr>
          <a:xfrm>
            <a:off x="8523741" y="2970020"/>
            <a:ext cx="551180" cy="2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dirty="0">
                <a:latin typeface="Arial"/>
                <a:cs typeface="Arial"/>
              </a:rPr>
              <a:t>Dump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4"/>
          <p:cNvSpPr txBox="1"/>
          <p:nvPr/>
        </p:nvSpPr>
        <p:spPr>
          <a:xfrm>
            <a:off x="6386321" y="3447280"/>
            <a:ext cx="1339850" cy="438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80"/>
              </a:lnSpc>
            </a:pPr>
            <a:r>
              <a:rPr sz="1550" dirty="0">
                <a:solidFill>
                  <a:srgbClr val="33CC33"/>
                </a:solidFill>
                <a:latin typeface="Arial"/>
                <a:cs typeface="Arial"/>
              </a:rPr>
              <a:t>Thick  Secondary</a:t>
            </a:r>
            <a:r>
              <a:rPr sz="1550" spc="-110" dirty="0">
                <a:solidFill>
                  <a:srgbClr val="33CC33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33CC33"/>
                </a:solidFill>
                <a:latin typeface="Arial"/>
                <a:cs typeface="Arial"/>
              </a:rPr>
              <a:t>Foil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24" name="object 27"/>
          <p:cNvSpPr/>
          <p:nvPr/>
        </p:nvSpPr>
        <p:spPr>
          <a:xfrm>
            <a:off x="2642362" y="4784598"/>
            <a:ext cx="1119505" cy="0"/>
          </a:xfrm>
          <a:custGeom>
            <a:avLst/>
            <a:gdLst/>
            <a:ahLst/>
            <a:cxnLst/>
            <a:rect l="l" t="t" r="r" b="b"/>
            <a:pathLst>
              <a:path w="1119505">
                <a:moveTo>
                  <a:pt x="0" y="0"/>
                </a:moveTo>
                <a:lnTo>
                  <a:pt x="1119378" y="0"/>
                </a:lnTo>
              </a:path>
            </a:pathLst>
          </a:custGeom>
          <a:ln w="39624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8"/>
          <p:cNvSpPr/>
          <p:nvPr/>
        </p:nvSpPr>
        <p:spPr>
          <a:xfrm>
            <a:off x="2642362" y="4764786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9"/>
          <p:cNvSpPr/>
          <p:nvPr/>
        </p:nvSpPr>
        <p:spPr>
          <a:xfrm>
            <a:off x="2642362" y="4764786"/>
            <a:ext cx="1119505" cy="40005"/>
          </a:xfrm>
          <a:custGeom>
            <a:avLst/>
            <a:gdLst/>
            <a:ahLst/>
            <a:cxnLst/>
            <a:rect l="l" t="t" r="r" b="b"/>
            <a:pathLst>
              <a:path w="1119505" h="40004">
                <a:moveTo>
                  <a:pt x="1119378" y="39624"/>
                </a:moveTo>
                <a:lnTo>
                  <a:pt x="1119378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0"/>
          <p:cNvSpPr/>
          <p:nvPr/>
        </p:nvSpPr>
        <p:spPr>
          <a:xfrm>
            <a:off x="7910067" y="3824477"/>
            <a:ext cx="0" cy="1959610"/>
          </a:xfrm>
          <a:custGeom>
            <a:avLst/>
            <a:gdLst/>
            <a:ahLst/>
            <a:cxnLst/>
            <a:rect l="l" t="t" r="r" b="b"/>
            <a:pathLst>
              <a:path h="1959610">
                <a:moveTo>
                  <a:pt x="0" y="0"/>
                </a:moveTo>
                <a:lnTo>
                  <a:pt x="0" y="1959102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1"/>
          <p:cNvSpPr/>
          <p:nvPr/>
        </p:nvSpPr>
        <p:spPr>
          <a:xfrm>
            <a:off x="7910067" y="3825239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2"/>
          <p:cNvSpPr/>
          <p:nvPr/>
        </p:nvSpPr>
        <p:spPr>
          <a:xfrm>
            <a:off x="6197854" y="4237481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4">
                <a:moveTo>
                  <a:pt x="0" y="0"/>
                </a:moveTo>
                <a:lnTo>
                  <a:pt x="0" y="566927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3"/>
          <p:cNvSpPr/>
          <p:nvPr/>
        </p:nvSpPr>
        <p:spPr>
          <a:xfrm>
            <a:off x="6197854" y="4237481"/>
            <a:ext cx="1119505" cy="567055"/>
          </a:xfrm>
          <a:custGeom>
            <a:avLst/>
            <a:gdLst/>
            <a:ahLst/>
            <a:cxnLst/>
            <a:rect l="l" t="t" r="r" b="b"/>
            <a:pathLst>
              <a:path w="1119504" h="567054">
                <a:moveTo>
                  <a:pt x="1119377" y="566927"/>
                </a:moveTo>
                <a:lnTo>
                  <a:pt x="1119377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4"/>
          <p:cNvSpPr/>
          <p:nvPr/>
        </p:nvSpPr>
        <p:spPr>
          <a:xfrm>
            <a:off x="4485639" y="4237481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4">
                <a:moveTo>
                  <a:pt x="0" y="0"/>
                </a:moveTo>
                <a:lnTo>
                  <a:pt x="0" y="566927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5"/>
          <p:cNvSpPr/>
          <p:nvPr/>
        </p:nvSpPr>
        <p:spPr>
          <a:xfrm>
            <a:off x="4485639" y="4237481"/>
            <a:ext cx="1119505" cy="567055"/>
          </a:xfrm>
          <a:custGeom>
            <a:avLst/>
            <a:gdLst/>
            <a:ahLst/>
            <a:cxnLst/>
            <a:rect l="l" t="t" r="r" b="b"/>
            <a:pathLst>
              <a:path w="1119504" h="567054">
                <a:moveTo>
                  <a:pt x="1119377" y="566927"/>
                </a:moveTo>
                <a:lnTo>
                  <a:pt x="1119377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6"/>
          <p:cNvSpPr/>
          <p:nvPr/>
        </p:nvSpPr>
        <p:spPr>
          <a:xfrm>
            <a:off x="4488688" y="4418075"/>
            <a:ext cx="1117600" cy="280035"/>
          </a:xfrm>
          <a:custGeom>
            <a:avLst/>
            <a:gdLst/>
            <a:ahLst/>
            <a:cxnLst/>
            <a:rect l="l" t="t" r="r" b="b"/>
            <a:pathLst>
              <a:path w="1117600" h="280035">
                <a:moveTo>
                  <a:pt x="1117091" y="279653"/>
                </a:moveTo>
                <a:lnTo>
                  <a:pt x="1063120" y="279089"/>
                </a:lnTo>
                <a:lnTo>
                  <a:pt x="1009368" y="277402"/>
                </a:lnTo>
                <a:lnTo>
                  <a:pt x="955876" y="274603"/>
                </a:lnTo>
                <a:lnTo>
                  <a:pt x="902681" y="270700"/>
                </a:lnTo>
                <a:lnTo>
                  <a:pt x="849822" y="265705"/>
                </a:lnTo>
                <a:lnTo>
                  <a:pt x="797339" y="259626"/>
                </a:lnTo>
                <a:lnTo>
                  <a:pt x="745269" y="252473"/>
                </a:lnTo>
                <a:lnTo>
                  <a:pt x="693651" y="244257"/>
                </a:lnTo>
                <a:lnTo>
                  <a:pt x="642525" y="234987"/>
                </a:lnTo>
                <a:lnTo>
                  <a:pt x="591928" y="224672"/>
                </a:lnTo>
                <a:lnTo>
                  <a:pt x="541900" y="213323"/>
                </a:lnTo>
                <a:lnTo>
                  <a:pt x="492480" y="200949"/>
                </a:lnTo>
                <a:lnTo>
                  <a:pt x="443705" y="187560"/>
                </a:lnTo>
                <a:lnTo>
                  <a:pt x="395615" y="173166"/>
                </a:lnTo>
                <a:lnTo>
                  <a:pt x="348248" y="157777"/>
                </a:lnTo>
                <a:lnTo>
                  <a:pt x="301643" y="141402"/>
                </a:lnTo>
                <a:lnTo>
                  <a:pt x="255839" y="124051"/>
                </a:lnTo>
                <a:lnTo>
                  <a:pt x="210875" y="105734"/>
                </a:lnTo>
                <a:lnTo>
                  <a:pt x="166789" y="86461"/>
                </a:lnTo>
                <a:lnTo>
                  <a:pt x="123619" y="66241"/>
                </a:lnTo>
                <a:lnTo>
                  <a:pt x="81406" y="45084"/>
                </a:lnTo>
                <a:lnTo>
                  <a:pt x="40186" y="23000"/>
                </a:lnTo>
                <a:lnTo>
                  <a:pt x="0" y="0"/>
                </a:lnTo>
              </a:path>
            </a:pathLst>
          </a:custGeom>
          <a:ln w="32931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7"/>
          <p:cNvSpPr/>
          <p:nvPr/>
        </p:nvSpPr>
        <p:spPr>
          <a:xfrm>
            <a:off x="3286795" y="3825239"/>
            <a:ext cx="1198880" cy="584200"/>
          </a:xfrm>
          <a:custGeom>
            <a:avLst/>
            <a:gdLst/>
            <a:ahLst/>
            <a:cxnLst/>
            <a:rect l="l" t="t" r="r" b="b"/>
            <a:pathLst>
              <a:path w="1198879" h="584200">
                <a:moveTo>
                  <a:pt x="1118035" y="525336"/>
                </a:moveTo>
                <a:lnTo>
                  <a:pt x="73737" y="0"/>
                </a:lnTo>
                <a:lnTo>
                  <a:pt x="0" y="0"/>
                </a:lnTo>
                <a:lnTo>
                  <a:pt x="1103353" y="554201"/>
                </a:lnTo>
                <a:lnTo>
                  <a:pt x="1118035" y="525336"/>
                </a:lnTo>
                <a:close/>
              </a:path>
              <a:path w="1198879" h="584200">
                <a:moveTo>
                  <a:pt x="1132550" y="583691"/>
                </a:moveTo>
                <a:lnTo>
                  <a:pt x="1132550" y="532637"/>
                </a:lnTo>
                <a:lnTo>
                  <a:pt x="1118072" y="561593"/>
                </a:lnTo>
                <a:lnTo>
                  <a:pt x="1103353" y="554201"/>
                </a:lnTo>
                <a:lnTo>
                  <a:pt x="1088354" y="583691"/>
                </a:lnTo>
                <a:lnTo>
                  <a:pt x="1132550" y="583691"/>
                </a:lnTo>
                <a:close/>
              </a:path>
              <a:path w="1198879" h="584200">
                <a:moveTo>
                  <a:pt x="1132550" y="532637"/>
                </a:moveTo>
                <a:lnTo>
                  <a:pt x="1118035" y="525336"/>
                </a:lnTo>
                <a:lnTo>
                  <a:pt x="1103353" y="554201"/>
                </a:lnTo>
                <a:lnTo>
                  <a:pt x="1118072" y="561593"/>
                </a:lnTo>
                <a:lnTo>
                  <a:pt x="1132550" y="532637"/>
                </a:lnTo>
                <a:close/>
              </a:path>
              <a:path w="1198879" h="584200">
                <a:moveTo>
                  <a:pt x="1198844" y="583691"/>
                </a:moveTo>
                <a:lnTo>
                  <a:pt x="1133312" y="495299"/>
                </a:lnTo>
                <a:lnTo>
                  <a:pt x="1118035" y="525336"/>
                </a:lnTo>
                <a:lnTo>
                  <a:pt x="1132550" y="532637"/>
                </a:lnTo>
                <a:lnTo>
                  <a:pt x="1132550" y="583691"/>
                </a:lnTo>
                <a:lnTo>
                  <a:pt x="1198844" y="583691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8"/>
          <p:cNvSpPr/>
          <p:nvPr/>
        </p:nvSpPr>
        <p:spPr>
          <a:xfrm>
            <a:off x="4751826" y="4700015"/>
            <a:ext cx="849630" cy="104775"/>
          </a:xfrm>
          <a:custGeom>
            <a:avLst/>
            <a:gdLst/>
            <a:ahLst/>
            <a:cxnLst/>
            <a:rect l="l" t="t" r="r" b="b"/>
            <a:pathLst>
              <a:path w="849629" h="104775">
                <a:moveTo>
                  <a:pt x="849381" y="0"/>
                </a:moveTo>
                <a:lnTo>
                  <a:pt x="842523" y="0"/>
                </a:lnTo>
                <a:lnTo>
                  <a:pt x="834903" y="0"/>
                </a:lnTo>
                <a:lnTo>
                  <a:pt x="827283" y="0"/>
                </a:lnTo>
                <a:lnTo>
                  <a:pt x="774959" y="400"/>
                </a:lnTo>
                <a:lnTo>
                  <a:pt x="722742" y="1601"/>
                </a:lnTo>
                <a:lnTo>
                  <a:pt x="670652" y="3597"/>
                </a:lnTo>
                <a:lnTo>
                  <a:pt x="618712" y="6386"/>
                </a:lnTo>
                <a:lnTo>
                  <a:pt x="566942" y="9965"/>
                </a:lnTo>
                <a:lnTo>
                  <a:pt x="515365" y="14329"/>
                </a:lnTo>
                <a:lnTo>
                  <a:pt x="464002" y="19475"/>
                </a:lnTo>
                <a:lnTo>
                  <a:pt x="412874" y="25400"/>
                </a:lnTo>
                <a:lnTo>
                  <a:pt x="362003" y="32101"/>
                </a:lnTo>
                <a:lnTo>
                  <a:pt x="311410" y="39574"/>
                </a:lnTo>
                <a:lnTo>
                  <a:pt x="261117" y="47815"/>
                </a:lnTo>
                <a:lnTo>
                  <a:pt x="211145" y="56821"/>
                </a:lnTo>
                <a:lnTo>
                  <a:pt x="161516" y="66590"/>
                </a:lnTo>
                <a:lnTo>
                  <a:pt x="112251" y="77116"/>
                </a:lnTo>
                <a:lnTo>
                  <a:pt x="63371" y="88397"/>
                </a:lnTo>
                <a:lnTo>
                  <a:pt x="14899" y="100430"/>
                </a:lnTo>
                <a:lnTo>
                  <a:pt x="0" y="104394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9"/>
          <p:cNvSpPr/>
          <p:nvPr/>
        </p:nvSpPr>
        <p:spPr>
          <a:xfrm>
            <a:off x="5605018" y="4698492"/>
            <a:ext cx="593090" cy="0"/>
          </a:xfrm>
          <a:custGeom>
            <a:avLst/>
            <a:gdLst/>
            <a:ahLst/>
            <a:cxnLst/>
            <a:rect l="l" t="t" r="r" b="b"/>
            <a:pathLst>
              <a:path w="593089">
                <a:moveTo>
                  <a:pt x="0" y="0"/>
                </a:moveTo>
                <a:lnTo>
                  <a:pt x="592836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0"/>
          <p:cNvSpPr/>
          <p:nvPr/>
        </p:nvSpPr>
        <p:spPr>
          <a:xfrm>
            <a:off x="6197854" y="4700015"/>
            <a:ext cx="865505" cy="104775"/>
          </a:xfrm>
          <a:custGeom>
            <a:avLst/>
            <a:gdLst/>
            <a:ahLst/>
            <a:cxnLst/>
            <a:rect l="l" t="t" r="r" b="b"/>
            <a:pathLst>
              <a:path w="865504" h="104775">
                <a:moveTo>
                  <a:pt x="0" y="0"/>
                </a:moveTo>
                <a:lnTo>
                  <a:pt x="51844" y="362"/>
                </a:lnTo>
                <a:lnTo>
                  <a:pt x="103602" y="1447"/>
                </a:lnTo>
                <a:lnTo>
                  <a:pt x="155256" y="3253"/>
                </a:lnTo>
                <a:lnTo>
                  <a:pt x="206787" y="5775"/>
                </a:lnTo>
                <a:lnTo>
                  <a:pt x="258179" y="9012"/>
                </a:lnTo>
                <a:lnTo>
                  <a:pt x="309413" y="12959"/>
                </a:lnTo>
                <a:lnTo>
                  <a:pt x="360472" y="17614"/>
                </a:lnTo>
                <a:lnTo>
                  <a:pt x="411338" y="22975"/>
                </a:lnTo>
                <a:lnTo>
                  <a:pt x="461994" y="29037"/>
                </a:lnTo>
                <a:lnTo>
                  <a:pt x="512421" y="35798"/>
                </a:lnTo>
                <a:lnTo>
                  <a:pt x="562603" y="43255"/>
                </a:lnTo>
                <a:lnTo>
                  <a:pt x="612522" y="51405"/>
                </a:lnTo>
                <a:lnTo>
                  <a:pt x="662159" y="60245"/>
                </a:lnTo>
                <a:lnTo>
                  <a:pt x="711498" y="69772"/>
                </a:lnTo>
                <a:lnTo>
                  <a:pt x="760521" y="79982"/>
                </a:lnTo>
                <a:lnTo>
                  <a:pt x="809209" y="90874"/>
                </a:lnTo>
                <a:lnTo>
                  <a:pt x="857545" y="102443"/>
                </a:lnTo>
                <a:lnTo>
                  <a:pt x="865185" y="104393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1"/>
          <p:cNvSpPr/>
          <p:nvPr/>
        </p:nvSpPr>
        <p:spPr>
          <a:xfrm>
            <a:off x="6197854" y="4529327"/>
            <a:ext cx="1123950" cy="168910"/>
          </a:xfrm>
          <a:custGeom>
            <a:avLst/>
            <a:gdLst/>
            <a:ahLst/>
            <a:cxnLst/>
            <a:rect l="l" t="t" r="r" b="b"/>
            <a:pathLst>
              <a:path w="1123950" h="168910">
                <a:moveTo>
                  <a:pt x="0" y="168401"/>
                </a:moveTo>
                <a:lnTo>
                  <a:pt x="50855" y="168074"/>
                </a:lnTo>
                <a:lnTo>
                  <a:pt x="101635" y="167091"/>
                </a:lnTo>
                <a:lnTo>
                  <a:pt x="152325" y="165458"/>
                </a:lnTo>
                <a:lnTo>
                  <a:pt x="202909" y="163175"/>
                </a:lnTo>
                <a:lnTo>
                  <a:pt x="253372" y="160246"/>
                </a:lnTo>
                <a:lnTo>
                  <a:pt x="303699" y="156673"/>
                </a:lnTo>
                <a:lnTo>
                  <a:pt x="353876" y="152459"/>
                </a:lnTo>
                <a:lnTo>
                  <a:pt x="403888" y="147607"/>
                </a:lnTo>
                <a:lnTo>
                  <a:pt x="453718" y="142119"/>
                </a:lnTo>
                <a:lnTo>
                  <a:pt x="503353" y="135998"/>
                </a:lnTo>
                <a:lnTo>
                  <a:pt x="552777" y="129246"/>
                </a:lnTo>
                <a:lnTo>
                  <a:pt x="601975" y="121866"/>
                </a:lnTo>
                <a:lnTo>
                  <a:pt x="650932" y="113861"/>
                </a:lnTo>
                <a:lnTo>
                  <a:pt x="699633" y="105233"/>
                </a:lnTo>
                <a:lnTo>
                  <a:pt x="748064" y="95986"/>
                </a:lnTo>
                <a:lnTo>
                  <a:pt x="796208" y="86121"/>
                </a:lnTo>
                <a:lnTo>
                  <a:pt x="844052" y="75641"/>
                </a:lnTo>
                <a:lnTo>
                  <a:pt x="891579" y="64549"/>
                </a:lnTo>
                <a:lnTo>
                  <a:pt x="938775" y="52848"/>
                </a:lnTo>
                <a:lnTo>
                  <a:pt x="985626" y="40539"/>
                </a:lnTo>
                <a:lnTo>
                  <a:pt x="1032115" y="27627"/>
                </a:lnTo>
                <a:lnTo>
                  <a:pt x="1078228" y="14113"/>
                </a:lnTo>
                <a:lnTo>
                  <a:pt x="1123950" y="0"/>
                </a:lnTo>
              </a:path>
            </a:pathLst>
          </a:custGeom>
          <a:ln w="32931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2"/>
          <p:cNvSpPr/>
          <p:nvPr/>
        </p:nvSpPr>
        <p:spPr>
          <a:xfrm>
            <a:off x="7312660" y="4325874"/>
            <a:ext cx="614680" cy="222885"/>
          </a:xfrm>
          <a:custGeom>
            <a:avLst/>
            <a:gdLst/>
            <a:ahLst/>
            <a:cxnLst/>
            <a:rect l="l" t="t" r="r" b="b"/>
            <a:pathLst>
              <a:path w="614679" h="222885">
                <a:moveTo>
                  <a:pt x="524598" y="62771"/>
                </a:moveTo>
                <a:lnTo>
                  <a:pt x="514716" y="30782"/>
                </a:lnTo>
                <a:lnTo>
                  <a:pt x="0" y="191262"/>
                </a:lnTo>
                <a:lnTo>
                  <a:pt x="9906" y="222504"/>
                </a:lnTo>
                <a:lnTo>
                  <a:pt x="524598" y="62771"/>
                </a:lnTo>
                <a:close/>
              </a:path>
              <a:path w="614679" h="222885">
                <a:moveTo>
                  <a:pt x="614172" y="17525"/>
                </a:moveTo>
                <a:lnTo>
                  <a:pt x="505206" y="0"/>
                </a:lnTo>
                <a:lnTo>
                  <a:pt x="514716" y="30782"/>
                </a:lnTo>
                <a:lnTo>
                  <a:pt x="530352" y="25908"/>
                </a:lnTo>
                <a:lnTo>
                  <a:pt x="540258" y="57912"/>
                </a:lnTo>
                <a:lnTo>
                  <a:pt x="540258" y="87920"/>
                </a:lnTo>
                <a:lnTo>
                  <a:pt x="614172" y="17525"/>
                </a:lnTo>
                <a:close/>
              </a:path>
              <a:path w="614679" h="222885">
                <a:moveTo>
                  <a:pt x="540258" y="57912"/>
                </a:moveTo>
                <a:lnTo>
                  <a:pt x="530352" y="25908"/>
                </a:lnTo>
                <a:lnTo>
                  <a:pt x="514716" y="30782"/>
                </a:lnTo>
                <a:lnTo>
                  <a:pt x="524598" y="62771"/>
                </a:lnTo>
                <a:lnTo>
                  <a:pt x="540258" y="57912"/>
                </a:lnTo>
                <a:close/>
              </a:path>
              <a:path w="614679" h="222885">
                <a:moveTo>
                  <a:pt x="540258" y="87920"/>
                </a:moveTo>
                <a:lnTo>
                  <a:pt x="540258" y="57912"/>
                </a:lnTo>
                <a:lnTo>
                  <a:pt x="524598" y="62771"/>
                </a:lnTo>
                <a:lnTo>
                  <a:pt x="534162" y="93726"/>
                </a:lnTo>
                <a:lnTo>
                  <a:pt x="540258" y="8792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3"/>
          <p:cNvSpPr/>
          <p:nvPr/>
        </p:nvSpPr>
        <p:spPr>
          <a:xfrm>
            <a:off x="6197854" y="4648200"/>
            <a:ext cx="1712595" cy="98425"/>
          </a:xfrm>
          <a:custGeom>
            <a:avLst/>
            <a:gdLst/>
            <a:ahLst/>
            <a:cxnLst/>
            <a:rect l="l" t="t" r="r" b="b"/>
            <a:pathLst>
              <a:path w="1712595" h="98425">
                <a:moveTo>
                  <a:pt x="263651" y="65532"/>
                </a:moveTo>
                <a:lnTo>
                  <a:pt x="263651" y="32766"/>
                </a:lnTo>
                <a:lnTo>
                  <a:pt x="0" y="32766"/>
                </a:lnTo>
                <a:lnTo>
                  <a:pt x="0" y="65532"/>
                </a:lnTo>
                <a:lnTo>
                  <a:pt x="263651" y="65532"/>
                </a:lnTo>
                <a:close/>
              </a:path>
              <a:path w="1712595" h="98425">
                <a:moveTo>
                  <a:pt x="625601" y="65532"/>
                </a:moveTo>
                <a:lnTo>
                  <a:pt x="625601" y="32766"/>
                </a:lnTo>
                <a:lnTo>
                  <a:pt x="361950" y="32766"/>
                </a:lnTo>
                <a:lnTo>
                  <a:pt x="361950" y="65532"/>
                </a:lnTo>
                <a:lnTo>
                  <a:pt x="625601" y="65532"/>
                </a:lnTo>
                <a:close/>
              </a:path>
              <a:path w="1712595" h="98425">
                <a:moveTo>
                  <a:pt x="987551" y="65532"/>
                </a:moveTo>
                <a:lnTo>
                  <a:pt x="987551" y="32766"/>
                </a:lnTo>
                <a:lnTo>
                  <a:pt x="724661" y="32766"/>
                </a:lnTo>
                <a:lnTo>
                  <a:pt x="724661" y="65532"/>
                </a:lnTo>
                <a:lnTo>
                  <a:pt x="987551" y="65532"/>
                </a:lnTo>
                <a:close/>
              </a:path>
              <a:path w="1712595" h="98425">
                <a:moveTo>
                  <a:pt x="1350263" y="65532"/>
                </a:moveTo>
                <a:lnTo>
                  <a:pt x="1350263" y="32766"/>
                </a:lnTo>
                <a:lnTo>
                  <a:pt x="1086611" y="32766"/>
                </a:lnTo>
                <a:lnTo>
                  <a:pt x="1086611" y="65532"/>
                </a:lnTo>
                <a:lnTo>
                  <a:pt x="1350263" y="65532"/>
                </a:lnTo>
                <a:close/>
              </a:path>
              <a:path w="1712595" h="98425">
                <a:moveTo>
                  <a:pt x="1629917" y="65532"/>
                </a:moveTo>
                <a:lnTo>
                  <a:pt x="1629917" y="32766"/>
                </a:lnTo>
                <a:lnTo>
                  <a:pt x="1448561" y="32766"/>
                </a:lnTo>
                <a:lnTo>
                  <a:pt x="1448561" y="65532"/>
                </a:lnTo>
                <a:lnTo>
                  <a:pt x="1629917" y="65532"/>
                </a:lnTo>
                <a:close/>
              </a:path>
              <a:path w="1712595" h="98425">
                <a:moveTo>
                  <a:pt x="1712213" y="49530"/>
                </a:moveTo>
                <a:lnTo>
                  <a:pt x="1613153" y="0"/>
                </a:lnTo>
                <a:lnTo>
                  <a:pt x="1613153" y="32766"/>
                </a:lnTo>
                <a:lnTo>
                  <a:pt x="1629917" y="32766"/>
                </a:lnTo>
                <a:lnTo>
                  <a:pt x="1629917" y="90044"/>
                </a:lnTo>
                <a:lnTo>
                  <a:pt x="1712213" y="49530"/>
                </a:lnTo>
                <a:close/>
              </a:path>
              <a:path w="1712595" h="98425">
                <a:moveTo>
                  <a:pt x="1629917" y="90044"/>
                </a:moveTo>
                <a:lnTo>
                  <a:pt x="1629917" y="65532"/>
                </a:lnTo>
                <a:lnTo>
                  <a:pt x="1613153" y="65532"/>
                </a:lnTo>
                <a:lnTo>
                  <a:pt x="1613153" y="98298"/>
                </a:lnTo>
                <a:lnTo>
                  <a:pt x="1629917" y="9004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4"/>
          <p:cNvSpPr/>
          <p:nvPr/>
        </p:nvSpPr>
        <p:spPr>
          <a:xfrm>
            <a:off x="7910067" y="4264151"/>
            <a:ext cx="1111250" cy="433705"/>
          </a:xfrm>
          <a:custGeom>
            <a:avLst/>
            <a:gdLst/>
            <a:ahLst/>
            <a:cxnLst/>
            <a:rect l="l" t="t" r="r" b="b"/>
            <a:pathLst>
              <a:path w="1111250" h="433704">
                <a:moveTo>
                  <a:pt x="0" y="433578"/>
                </a:moveTo>
                <a:lnTo>
                  <a:pt x="48404" y="432844"/>
                </a:lnTo>
                <a:lnTo>
                  <a:pt x="96673" y="430650"/>
                </a:lnTo>
                <a:lnTo>
                  <a:pt x="144781" y="427006"/>
                </a:lnTo>
                <a:lnTo>
                  <a:pt x="192703" y="421921"/>
                </a:lnTo>
                <a:lnTo>
                  <a:pt x="240414" y="415405"/>
                </a:lnTo>
                <a:lnTo>
                  <a:pt x="287887" y="407469"/>
                </a:lnTo>
                <a:lnTo>
                  <a:pt x="335098" y="398123"/>
                </a:lnTo>
                <a:lnTo>
                  <a:pt x="382021" y="387375"/>
                </a:lnTo>
                <a:lnTo>
                  <a:pt x="428631" y="375237"/>
                </a:lnTo>
                <a:lnTo>
                  <a:pt x="474902" y="361718"/>
                </a:lnTo>
                <a:lnTo>
                  <a:pt x="520809" y="346828"/>
                </a:lnTo>
                <a:lnTo>
                  <a:pt x="566326" y="330577"/>
                </a:lnTo>
                <a:lnTo>
                  <a:pt x="611428" y="312975"/>
                </a:lnTo>
                <a:lnTo>
                  <a:pt x="656089" y="294033"/>
                </a:lnTo>
                <a:lnTo>
                  <a:pt x="700284" y="273759"/>
                </a:lnTo>
                <a:lnTo>
                  <a:pt x="743987" y="252164"/>
                </a:lnTo>
                <a:lnTo>
                  <a:pt x="787173" y="229257"/>
                </a:lnTo>
                <a:lnTo>
                  <a:pt x="829817" y="205050"/>
                </a:lnTo>
                <a:lnTo>
                  <a:pt x="871893" y="179551"/>
                </a:lnTo>
                <a:lnTo>
                  <a:pt x="913375" y="152771"/>
                </a:lnTo>
                <a:lnTo>
                  <a:pt x="954239" y="124720"/>
                </a:lnTo>
                <a:lnTo>
                  <a:pt x="994458" y="95407"/>
                </a:lnTo>
                <a:lnTo>
                  <a:pt x="1034008" y="64843"/>
                </a:lnTo>
                <a:lnTo>
                  <a:pt x="1072862" y="33037"/>
                </a:lnTo>
                <a:lnTo>
                  <a:pt x="1110996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5"/>
          <p:cNvSpPr/>
          <p:nvPr/>
        </p:nvSpPr>
        <p:spPr>
          <a:xfrm>
            <a:off x="7942071" y="3825239"/>
            <a:ext cx="875665" cy="511809"/>
          </a:xfrm>
          <a:custGeom>
            <a:avLst/>
            <a:gdLst/>
            <a:ahLst/>
            <a:cxnLst/>
            <a:rect l="l" t="t" r="r" b="b"/>
            <a:pathLst>
              <a:path w="875665" h="511810">
                <a:moveTo>
                  <a:pt x="0" y="511302"/>
                </a:moveTo>
                <a:lnTo>
                  <a:pt x="47535" y="500303"/>
                </a:lnTo>
                <a:lnTo>
                  <a:pt x="94606" y="487891"/>
                </a:lnTo>
                <a:lnTo>
                  <a:pt x="141189" y="474082"/>
                </a:lnTo>
                <a:lnTo>
                  <a:pt x="187263" y="458892"/>
                </a:lnTo>
                <a:lnTo>
                  <a:pt x="232805" y="442337"/>
                </a:lnTo>
                <a:lnTo>
                  <a:pt x="277793" y="424432"/>
                </a:lnTo>
                <a:lnTo>
                  <a:pt x="322206" y="405193"/>
                </a:lnTo>
                <a:lnTo>
                  <a:pt x="366022" y="384636"/>
                </a:lnTo>
                <a:lnTo>
                  <a:pt x="409217" y="362777"/>
                </a:lnTo>
                <a:lnTo>
                  <a:pt x="451771" y="339632"/>
                </a:lnTo>
                <a:lnTo>
                  <a:pt x="493660" y="315217"/>
                </a:lnTo>
                <a:lnTo>
                  <a:pt x="534864" y="289546"/>
                </a:lnTo>
                <a:lnTo>
                  <a:pt x="575359" y="262637"/>
                </a:lnTo>
                <a:lnTo>
                  <a:pt x="615124" y="234505"/>
                </a:lnTo>
                <a:lnTo>
                  <a:pt x="654137" y="205166"/>
                </a:lnTo>
                <a:lnTo>
                  <a:pt x="692375" y="174635"/>
                </a:lnTo>
                <a:lnTo>
                  <a:pt x="729817" y="142929"/>
                </a:lnTo>
                <a:lnTo>
                  <a:pt x="766441" y="110064"/>
                </a:lnTo>
                <a:lnTo>
                  <a:pt x="802224" y="76054"/>
                </a:lnTo>
                <a:lnTo>
                  <a:pt x="837144" y="40917"/>
                </a:lnTo>
                <a:lnTo>
                  <a:pt x="871180" y="4667"/>
                </a:lnTo>
                <a:lnTo>
                  <a:pt x="875320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6"/>
          <p:cNvSpPr/>
          <p:nvPr/>
        </p:nvSpPr>
        <p:spPr>
          <a:xfrm>
            <a:off x="9018778" y="3825239"/>
            <a:ext cx="550545" cy="448945"/>
          </a:xfrm>
          <a:custGeom>
            <a:avLst/>
            <a:gdLst/>
            <a:ahLst/>
            <a:cxnLst/>
            <a:rect l="l" t="t" r="r" b="b"/>
            <a:pathLst>
              <a:path w="550545" h="448945">
                <a:moveTo>
                  <a:pt x="550447" y="0"/>
                </a:moveTo>
                <a:lnTo>
                  <a:pt x="499466" y="0"/>
                </a:lnTo>
                <a:lnTo>
                  <a:pt x="0" y="423671"/>
                </a:lnTo>
                <a:lnTo>
                  <a:pt x="21336" y="448817"/>
                </a:lnTo>
                <a:lnTo>
                  <a:pt x="5504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7"/>
          <p:cNvSpPr/>
          <p:nvPr/>
        </p:nvSpPr>
        <p:spPr>
          <a:xfrm>
            <a:off x="7508494" y="3903725"/>
            <a:ext cx="269875" cy="400050"/>
          </a:xfrm>
          <a:custGeom>
            <a:avLst/>
            <a:gdLst/>
            <a:ahLst/>
            <a:cxnLst/>
            <a:rect l="l" t="t" r="r" b="b"/>
            <a:pathLst>
              <a:path w="269875" h="400050">
                <a:moveTo>
                  <a:pt x="240043" y="340604"/>
                </a:moveTo>
                <a:lnTo>
                  <a:pt x="13715" y="0"/>
                </a:lnTo>
                <a:lnTo>
                  <a:pt x="0" y="9144"/>
                </a:lnTo>
                <a:lnTo>
                  <a:pt x="226327" y="349748"/>
                </a:lnTo>
                <a:lnTo>
                  <a:pt x="240043" y="340604"/>
                </a:lnTo>
                <a:close/>
              </a:path>
              <a:path w="269875" h="400050">
                <a:moveTo>
                  <a:pt x="246125" y="386551"/>
                </a:moveTo>
                <a:lnTo>
                  <a:pt x="246125" y="349758"/>
                </a:lnTo>
                <a:lnTo>
                  <a:pt x="232409" y="358902"/>
                </a:lnTo>
                <a:lnTo>
                  <a:pt x="226327" y="349748"/>
                </a:lnTo>
                <a:lnTo>
                  <a:pt x="205739" y="363474"/>
                </a:lnTo>
                <a:lnTo>
                  <a:pt x="246125" y="386551"/>
                </a:lnTo>
                <a:close/>
              </a:path>
              <a:path w="269875" h="400050">
                <a:moveTo>
                  <a:pt x="246125" y="349758"/>
                </a:moveTo>
                <a:lnTo>
                  <a:pt x="240043" y="340604"/>
                </a:lnTo>
                <a:lnTo>
                  <a:pt x="226327" y="349748"/>
                </a:lnTo>
                <a:lnTo>
                  <a:pt x="232409" y="358902"/>
                </a:lnTo>
                <a:lnTo>
                  <a:pt x="246125" y="349758"/>
                </a:lnTo>
                <a:close/>
              </a:path>
              <a:path w="269875" h="400050">
                <a:moveTo>
                  <a:pt x="269747" y="400050"/>
                </a:moveTo>
                <a:lnTo>
                  <a:pt x="260603" y="326898"/>
                </a:lnTo>
                <a:lnTo>
                  <a:pt x="240043" y="340604"/>
                </a:lnTo>
                <a:lnTo>
                  <a:pt x="246125" y="349758"/>
                </a:lnTo>
                <a:lnTo>
                  <a:pt x="246125" y="386551"/>
                </a:lnTo>
                <a:lnTo>
                  <a:pt x="269747" y="40005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8"/>
          <p:cNvSpPr/>
          <p:nvPr/>
        </p:nvSpPr>
        <p:spPr>
          <a:xfrm>
            <a:off x="3890517" y="4427981"/>
            <a:ext cx="727075" cy="279400"/>
          </a:xfrm>
          <a:custGeom>
            <a:avLst/>
            <a:gdLst/>
            <a:ahLst/>
            <a:cxnLst/>
            <a:rect l="l" t="t" r="r" b="b"/>
            <a:pathLst>
              <a:path w="727075" h="279400">
                <a:moveTo>
                  <a:pt x="667882" y="240858"/>
                </a:moveTo>
                <a:lnTo>
                  <a:pt x="5333" y="0"/>
                </a:lnTo>
                <a:lnTo>
                  <a:pt x="0" y="15240"/>
                </a:lnTo>
                <a:lnTo>
                  <a:pt x="662274" y="255999"/>
                </a:lnTo>
                <a:lnTo>
                  <a:pt x="667882" y="240858"/>
                </a:lnTo>
                <a:close/>
              </a:path>
              <a:path w="727075" h="279400">
                <a:moveTo>
                  <a:pt x="678179" y="276098"/>
                </a:moveTo>
                <a:lnTo>
                  <a:pt x="678179" y="244601"/>
                </a:lnTo>
                <a:lnTo>
                  <a:pt x="672845" y="259841"/>
                </a:lnTo>
                <a:lnTo>
                  <a:pt x="662274" y="255999"/>
                </a:lnTo>
                <a:lnTo>
                  <a:pt x="653795" y="278891"/>
                </a:lnTo>
                <a:lnTo>
                  <a:pt x="678179" y="276098"/>
                </a:lnTo>
                <a:close/>
              </a:path>
              <a:path w="727075" h="279400">
                <a:moveTo>
                  <a:pt x="678179" y="244601"/>
                </a:moveTo>
                <a:lnTo>
                  <a:pt x="667882" y="240858"/>
                </a:lnTo>
                <a:lnTo>
                  <a:pt x="662274" y="255999"/>
                </a:lnTo>
                <a:lnTo>
                  <a:pt x="672845" y="259841"/>
                </a:lnTo>
                <a:lnTo>
                  <a:pt x="678179" y="244601"/>
                </a:lnTo>
                <a:close/>
              </a:path>
              <a:path w="727075" h="279400">
                <a:moveTo>
                  <a:pt x="726947" y="270509"/>
                </a:moveTo>
                <a:lnTo>
                  <a:pt x="676655" y="217169"/>
                </a:lnTo>
                <a:lnTo>
                  <a:pt x="667882" y="240858"/>
                </a:lnTo>
                <a:lnTo>
                  <a:pt x="678179" y="244601"/>
                </a:lnTo>
                <a:lnTo>
                  <a:pt x="678179" y="276098"/>
                </a:lnTo>
                <a:lnTo>
                  <a:pt x="726947" y="270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9"/>
          <p:cNvSpPr/>
          <p:nvPr/>
        </p:nvSpPr>
        <p:spPr>
          <a:xfrm>
            <a:off x="3366261" y="4567427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6982"/>
                </a:lnTo>
              </a:path>
            </a:pathLst>
          </a:custGeom>
          <a:ln w="167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50"/>
          <p:cNvSpPr/>
          <p:nvPr/>
        </p:nvSpPr>
        <p:spPr>
          <a:xfrm>
            <a:off x="5041900" y="3872483"/>
            <a:ext cx="306705" cy="668655"/>
          </a:xfrm>
          <a:custGeom>
            <a:avLst/>
            <a:gdLst/>
            <a:ahLst/>
            <a:cxnLst/>
            <a:rect l="l" t="t" r="r" b="b"/>
            <a:pathLst>
              <a:path w="306704" h="668654">
                <a:moveTo>
                  <a:pt x="283694" y="605147"/>
                </a:moveTo>
                <a:lnTo>
                  <a:pt x="15239" y="0"/>
                </a:lnTo>
                <a:lnTo>
                  <a:pt x="0" y="6096"/>
                </a:lnTo>
                <a:lnTo>
                  <a:pt x="268419" y="611914"/>
                </a:lnTo>
                <a:lnTo>
                  <a:pt x="283694" y="605147"/>
                </a:lnTo>
                <a:close/>
              </a:path>
              <a:path w="306704" h="668654">
                <a:moveTo>
                  <a:pt x="288035" y="656339"/>
                </a:moveTo>
                <a:lnTo>
                  <a:pt x="288035" y="614934"/>
                </a:lnTo>
                <a:lnTo>
                  <a:pt x="272795" y="621792"/>
                </a:lnTo>
                <a:lnTo>
                  <a:pt x="268419" y="611914"/>
                </a:lnTo>
                <a:lnTo>
                  <a:pt x="246125" y="621792"/>
                </a:lnTo>
                <a:lnTo>
                  <a:pt x="288035" y="656339"/>
                </a:lnTo>
                <a:close/>
              </a:path>
              <a:path w="306704" h="668654">
                <a:moveTo>
                  <a:pt x="288035" y="614934"/>
                </a:moveTo>
                <a:lnTo>
                  <a:pt x="283694" y="605147"/>
                </a:lnTo>
                <a:lnTo>
                  <a:pt x="268419" y="611914"/>
                </a:lnTo>
                <a:lnTo>
                  <a:pt x="272795" y="621792"/>
                </a:lnTo>
                <a:lnTo>
                  <a:pt x="288035" y="614934"/>
                </a:lnTo>
                <a:close/>
              </a:path>
              <a:path w="306704" h="668654">
                <a:moveTo>
                  <a:pt x="306323" y="595122"/>
                </a:moveTo>
                <a:lnTo>
                  <a:pt x="283694" y="605147"/>
                </a:lnTo>
                <a:lnTo>
                  <a:pt x="288035" y="614934"/>
                </a:lnTo>
                <a:lnTo>
                  <a:pt x="288035" y="656339"/>
                </a:lnTo>
                <a:lnTo>
                  <a:pt x="302513" y="668274"/>
                </a:lnTo>
                <a:lnTo>
                  <a:pt x="306323" y="595122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1"/>
          <p:cNvSpPr/>
          <p:nvPr/>
        </p:nvSpPr>
        <p:spPr>
          <a:xfrm>
            <a:off x="7811610" y="4236719"/>
            <a:ext cx="66040" cy="567690"/>
          </a:xfrm>
          <a:custGeom>
            <a:avLst/>
            <a:gdLst/>
            <a:ahLst/>
            <a:cxnLst/>
            <a:rect l="l" t="t" r="r" b="b"/>
            <a:pathLst>
              <a:path w="66040" h="567689">
                <a:moveTo>
                  <a:pt x="0" y="0"/>
                </a:moveTo>
                <a:lnTo>
                  <a:pt x="0" y="567689"/>
                </a:lnTo>
                <a:lnTo>
                  <a:pt x="65849" y="567689"/>
                </a:lnTo>
                <a:lnTo>
                  <a:pt x="65849" y="0"/>
                </a:lnTo>
                <a:lnTo>
                  <a:pt x="0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2"/>
          <p:cNvSpPr/>
          <p:nvPr/>
        </p:nvSpPr>
        <p:spPr>
          <a:xfrm>
            <a:off x="2642362" y="4784598"/>
            <a:ext cx="1119505" cy="0"/>
          </a:xfrm>
          <a:custGeom>
            <a:avLst/>
            <a:gdLst/>
            <a:ahLst/>
            <a:cxnLst/>
            <a:rect l="l" t="t" r="r" b="b"/>
            <a:pathLst>
              <a:path w="1119505">
                <a:moveTo>
                  <a:pt x="0" y="0"/>
                </a:moveTo>
                <a:lnTo>
                  <a:pt x="1119378" y="0"/>
                </a:lnTo>
              </a:path>
            </a:pathLst>
          </a:custGeom>
          <a:ln w="39624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3"/>
          <p:cNvSpPr/>
          <p:nvPr/>
        </p:nvSpPr>
        <p:spPr>
          <a:xfrm>
            <a:off x="2642362" y="4764786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4"/>
          <p:cNvSpPr/>
          <p:nvPr/>
        </p:nvSpPr>
        <p:spPr>
          <a:xfrm>
            <a:off x="2642362" y="4764786"/>
            <a:ext cx="1119505" cy="40005"/>
          </a:xfrm>
          <a:custGeom>
            <a:avLst/>
            <a:gdLst/>
            <a:ahLst/>
            <a:cxnLst/>
            <a:rect l="l" t="t" r="r" b="b"/>
            <a:pathLst>
              <a:path w="1119505" h="40004">
                <a:moveTo>
                  <a:pt x="1119378" y="39624"/>
                </a:moveTo>
                <a:lnTo>
                  <a:pt x="1119378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5"/>
          <p:cNvSpPr/>
          <p:nvPr/>
        </p:nvSpPr>
        <p:spPr>
          <a:xfrm>
            <a:off x="7910067" y="3824477"/>
            <a:ext cx="1119505" cy="980440"/>
          </a:xfrm>
          <a:custGeom>
            <a:avLst/>
            <a:gdLst/>
            <a:ahLst/>
            <a:cxnLst/>
            <a:rect l="l" t="t" r="r" b="b"/>
            <a:pathLst>
              <a:path w="1119504" h="980439">
                <a:moveTo>
                  <a:pt x="0" y="0"/>
                </a:moveTo>
                <a:lnTo>
                  <a:pt x="0" y="979932"/>
                </a:lnTo>
                <a:lnTo>
                  <a:pt x="1119377" y="979932"/>
                </a:lnTo>
                <a:lnTo>
                  <a:pt x="1119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6"/>
          <p:cNvSpPr/>
          <p:nvPr/>
        </p:nvSpPr>
        <p:spPr>
          <a:xfrm>
            <a:off x="7910067" y="3825239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7"/>
          <p:cNvSpPr/>
          <p:nvPr/>
        </p:nvSpPr>
        <p:spPr>
          <a:xfrm>
            <a:off x="9029445" y="3825239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979170"/>
                </a:move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8"/>
          <p:cNvSpPr/>
          <p:nvPr/>
        </p:nvSpPr>
        <p:spPr>
          <a:xfrm>
            <a:off x="6197854" y="4237481"/>
            <a:ext cx="1119505" cy="567055"/>
          </a:xfrm>
          <a:custGeom>
            <a:avLst/>
            <a:gdLst/>
            <a:ahLst/>
            <a:cxnLst/>
            <a:rect l="l" t="t" r="r" b="b"/>
            <a:pathLst>
              <a:path w="1119504" h="567054">
                <a:moveTo>
                  <a:pt x="0" y="0"/>
                </a:moveTo>
                <a:lnTo>
                  <a:pt x="0" y="566928"/>
                </a:lnTo>
                <a:lnTo>
                  <a:pt x="1119377" y="566927"/>
                </a:lnTo>
                <a:lnTo>
                  <a:pt x="1119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9"/>
          <p:cNvSpPr/>
          <p:nvPr/>
        </p:nvSpPr>
        <p:spPr>
          <a:xfrm>
            <a:off x="6197854" y="4237481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4">
                <a:moveTo>
                  <a:pt x="0" y="0"/>
                </a:moveTo>
                <a:lnTo>
                  <a:pt x="0" y="566927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60"/>
          <p:cNvSpPr/>
          <p:nvPr/>
        </p:nvSpPr>
        <p:spPr>
          <a:xfrm>
            <a:off x="6197854" y="4237481"/>
            <a:ext cx="1119505" cy="567055"/>
          </a:xfrm>
          <a:custGeom>
            <a:avLst/>
            <a:gdLst/>
            <a:ahLst/>
            <a:cxnLst/>
            <a:rect l="l" t="t" r="r" b="b"/>
            <a:pathLst>
              <a:path w="1119504" h="567054">
                <a:moveTo>
                  <a:pt x="1119377" y="566927"/>
                </a:moveTo>
                <a:lnTo>
                  <a:pt x="1119377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1"/>
          <p:cNvSpPr/>
          <p:nvPr/>
        </p:nvSpPr>
        <p:spPr>
          <a:xfrm>
            <a:off x="4485639" y="4237481"/>
            <a:ext cx="1119505" cy="567055"/>
          </a:xfrm>
          <a:custGeom>
            <a:avLst/>
            <a:gdLst/>
            <a:ahLst/>
            <a:cxnLst/>
            <a:rect l="l" t="t" r="r" b="b"/>
            <a:pathLst>
              <a:path w="1119504" h="567054">
                <a:moveTo>
                  <a:pt x="0" y="0"/>
                </a:moveTo>
                <a:lnTo>
                  <a:pt x="0" y="566927"/>
                </a:lnTo>
                <a:lnTo>
                  <a:pt x="1119377" y="566927"/>
                </a:lnTo>
                <a:lnTo>
                  <a:pt x="1119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2"/>
          <p:cNvSpPr/>
          <p:nvPr/>
        </p:nvSpPr>
        <p:spPr>
          <a:xfrm>
            <a:off x="4485639" y="4237481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4">
                <a:moveTo>
                  <a:pt x="0" y="0"/>
                </a:moveTo>
                <a:lnTo>
                  <a:pt x="0" y="566927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3"/>
          <p:cNvSpPr/>
          <p:nvPr/>
        </p:nvSpPr>
        <p:spPr>
          <a:xfrm>
            <a:off x="4485639" y="4237481"/>
            <a:ext cx="1119505" cy="567055"/>
          </a:xfrm>
          <a:custGeom>
            <a:avLst/>
            <a:gdLst/>
            <a:ahLst/>
            <a:cxnLst/>
            <a:rect l="l" t="t" r="r" b="b"/>
            <a:pathLst>
              <a:path w="1119504" h="567054">
                <a:moveTo>
                  <a:pt x="1119377" y="566927"/>
                </a:moveTo>
                <a:lnTo>
                  <a:pt x="1119377" y="0"/>
                </a:ln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4"/>
          <p:cNvSpPr/>
          <p:nvPr/>
        </p:nvSpPr>
        <p:spPr>
          <a:xfrm>
            <a:off x="4488688" y="4418075"/>
            <a:ext cx="1117600" cy="280035"/>
          </a:xfrm>
          <a:custGeom>
            <a:avLst/>
            <a:gdLst/>
            <a:ahLst/>
            <a:cxnLst/>
            <a:rect l="l" t="t" r="r" b="b"/>
            <a:pathLst>
              <a:path w="1117600" h="280035">
                <a:moveTo>
                  <a:pt x="1117091" y="279653"/>
                </a:moveTo>
                <a:lnTo>
                  <a:pt x="1063120" y="279089"/>
                </a:lnTo>
                <a:lnTo>
                  <a:pt x="1009368" y="277402"/>
                </a:lnTo>
                <a:lnTo>
                  <a:pt x="955876" y="274603"/>
                </a:lnTo>
                <a:lnTo>
                  <a:pt x="902681" y="270700"/>
                </a:lnTo>
                <a:lnTo>
                  <a:pt x="849822" y="265705"/>
                </a:lnTo>
                <a:lnTo>
                  <a:pt x="797339" y="259626"/>
                </a:lnTo>
                <a:lnTo>
                  <a:pt x="745269" y="252473"/>
                </a:lnTo>
                <a:lnTo>
                  <a:pt x="693651" y="244257"/>
                </a:lnTo>
                <a:lnTo>
                  <a:pt x="642525" y="234987"/>
                </a:lnTo>
                <a:lnTo>
                  <a:pt x="591928" y="224672"/>
                </a:lnTo>
                <a:lnTo>
                  <a:pt x="541900" y="213323"/>
                </a:lnTo>
                <a:lnTo>
                  <a:pt x="492480" y="200949"/>
                </a:lnTo>
                <a:lnTo>
                  <a:pt x="443705" y="187560"/>
                </a:lnTo>
                <a:lnTo>
                  <a:pt x="395615" y="173166"/>
                </a:lnTo>
                <a:lnTo>
                  <a:pt x="348248" y="157777"/>
                </a:lnTo>
                <a:lnTo>
                  <a:pt x="301643" y="141402"/>
                </a:lnTo>
                <a:lnTo>
                  <a:pt x="255839" y="124051"/>
                </a:lnTo>
                <a:lnTo>
                  <a:pt x="210875" y="105734"/>
                </a:lnTo>
                <a:lnTo>
                  <a:pt x="166789" y="86461"/>
                </a:lnTo>
                <a:lnTo>
                  <a:pt x="123619" y="66241"/>
                </a:lnTo>
                <a:lnTo>
                  <a:pt x="81406" y="45084"/>
                </a:lnTo>
                <a:lnTo>
                  <a:pt x="40186" y="23000"/>
                </a:lnTo>
                <a:lnTo>
                  <a:pt x="0" y="0"/>
                </a:lnTo>
              </a:path>
            </a:pathLst>
          </a:custGeom>
          <a:ln w="32931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5"/>
          <p:cNvSpPr/>
          <p:nvPr/>
        </p:nvSpPr>
        <p:spPr>
          <a:xfrm>
            <a:off x="3286795" y="3825239"/>
            <a:ext cx="1198880" cy="584200"/>
          </a:xfrm>
          <a:custGeom>
            <a:avLst/>
            <a:gdLst/>
            <a:ahLst/>
            <a:cxnLst/>
            <a:rect l="l" t="t" r="r" b="b"/>
            <a:pathLst>
              <a:path w="1198879" h="584200">
                <a:moveTo>
                  <a:pt x="1118035" y="525336"/>
                </a:moveTo>
                <a:lnTo>
                  <a:pt x="73737" y="0"/>
                </a:lnTo>
                <a:lnTo>
                  <a:pt x="0" y="0"/>
                </a:lnTo>
                <a:lnTo>
                  <a:pt x="1103353" y="554201"/>
                </a:lnTo>
                <a:lnTo>
                  <a:pt x="1118035" y="525336"/>
                </a:lnTo>
                <a:close/>
              </a:path>
              <a:path w="1198879" h="584200">
                <a:moveTo>
                  <a:pt x="1132550" y="583691"/>
                </a:moveTo>
                <a:lnTo>
                  <a:pt x="1132550" y="532637"/>
                </a:lnTo>
                <a:lnTo>
                  <a:pt x="1118072" y="561593"/>
                </a:lnTo>
                <a:lnTo>
                  <a:pt x="1103353" y="554201"/>
                </a:lnTo>
                <a:lnTo>
                  <a:pt x="1088354" y="583691"/>
                </a:lnTo>
                <a:lnTo>
                  <a:pt x="1132550" y="583691"/>
                </a:lnTo>
                <a:close/>
              </a:path>
              <a:path w="1198879" h="584200">
                <a:moveTo>
                  <a:pt x="1132550" y="532637"/>
                </a:moveTo>
                <a:lnTo>
                  <a:pt x="1118035" y="525336"/>
                </a:lnTo>
                <a:lnTo>
                  <a:pt x="1103353" y="554201"/>
                </a:lnTo>
                <a:lnTo>
                  <a:pt x="1118072" y="561593"/>
                </a:lnTo>
                <a:lnTo>
                  <a:pt x="1132550" y="532637"/>
                </a:lnTo>
                <a:close/>
              </a:path>
              <a:path w="1198879" h="584200">
                <a:moveTo>
                  <a:pt x="1198844" y="583691"/>
                </a:moveTo>
                <a:lnTo>
                  <a:pt x="1133312" y="495299"/>
                </a:lnTo>
                <a:lnTo>
                  <a:pt x="1118035" y="525336"/>
                </a:lnTo>
                <a:lnTo>
                  <a:pt x="1132550" y="532637"/>
                </a:lnTo>
                <a:lnTo>
                  <a:pt x="1132550" y="583691"/>
                </a:lnTo>
                <a:lnTo>
                  <a:pt x="1198844" y="583691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6"/>
          <p:cNvSpPr/>
          <p:nvPr/>
        </p:nvSpPr>
        <p:spPr>
          <a:xfrm>
            <a:off x="4751826" y="4700015"/>
            <a:ext cx="849630" cy="104775"/>
          </a:xfrm>
          <a:custGeom>
            <a:avLst/>
            <a:gdLst/>
            <a:ahLst/>
            <a:cxnLst/>
            <a:rect l="l" t="t" r="r" b="b"/>
            <a:pathLst>
              <a:path w="849629" h="104775">
                <a:moveTo>
                  <a:pt x="849381" y="0"/>
                </a:moveTo>
                <a:lnTo>
                  <a:pt x="842523" y="0"/>
                </a:lnTo>
                <a:lnTo>
                  <a:pt x="834903" y="0"/>
                </a:lnTo>
                <a:lnTo>
                  <a:pt x="827283" y="0"/>
                </a:lnTo>
                <a:lnTo>
                  <a:pt x="774959" y="400"/>
                </a:lnTo>
                <a:lnTo>
                  <a:pt x="722742" y="1601"/>
                </a:lnTo>
                <a:lnTo>
                  <a:pt x="670652" y="3597"/>
                </a:lnTo>
                <a:lnTo>
                  <a:pt x="618712" y="6386"/>
                </a:lnTo>
                <a:lnTo>
                  <a:pt x="566942" y="9965"/>
                </a:lnTo>
                <a:lnTo>
                  <a:pt x="515365" y="14329"/>
                </a:lnTo>
                <a:lnTo>
                  <a:pt x="464002" y="19475"/>
                </a:lnTo>
                <a:lnTo>
                  <a:pt x="412874" y="25400"/>
                </a:lnTo>
                <a:lnTo>
                  <a:pt x="362003" y="32101"/>
                </a:lnTo>
                <a:lnTo>
                  <a:pt x="311410" y="39574"/>
                </a:lnTo>
                <a:lnTo>
                  <a:pt x="261117" y="47815"/>
                </a:lnTo>
                <a:lnTo>
                  <a:pt x="211145" y="56821"/>
                </a:lnTo>
                <a:lnTo>
                  <a:pt x="161516" y="66590"/>
                </a:lnTo>
                <a:lnTo>
                  <a:pt x="112251" y="77116"/>
                </a:lnTo>
                <a:lnTo>
                  <a:pt x="63371" y="88397"/>
                </a:lnTo>
                <a:lnTo>
                  <a:pt x="14899" y="100430"/>
                </a:lnTo>
                <a:lnTo>
                  <a:pt x="0" y="104394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7"/>
          <p:cNvSpPr/>
          <p:nvPr/>
        </p:nvSpPr>
        <p:spPr>
          <a:xfrm>
            <a:off x="5605018" y="4698492"/>
            <a:ext cx="593090" cy="0"/>
          </a:xfrm>
          <a:custGeom>
            <a:avLst/>
            <a:gdLst/>
            <a:ahLst/>
            <a:cxnLst/>
            <a:rect l="l" t="t" r="r" b="b"/>
            <a:pathLst>
              <a:path w="593089">
                <a:moveTo>
                  <a:pt x="0" y="0"/>
                </a:moveTo>
                <a:lnTo>
                  <a:pt x="592836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8"/>
          <p:cNvSpPr/>
          <p:nvPr/>
        </p:nvSpPr>
        <p:spPr>
          <a:xfrm>
            <a:off x="6197854" y="4700015"/>
            <a:ext cx="865505" cy="104775"/>
          </a:xfrm>
          <a:custGeom>
            <a:avLst/>
            <a:gdLst/>
            <a:ahLst/>
            <a:cxnLst/>
            <a:rect l="l" t="t" r="r" b="b"/>
            <a:pathLst>
              <a:path w="865504" h="104775">
                <a:moveTo>
                  <a:pt x="0" y="0"/>
                </a:moveTo>
                <a:lnTo>
                  <a:pt x="51844" y="362"/>
                </a:lnTo>
                <a:lnTo>
                  <a:pt x="103602" y="1447"/>
                </a:lnTo>
                <a:lnTo>
                  <a:pt x="155256" y="3253"/>
                </a:lnTo>
                <a:lnTo>
                  <a:pt x="206787" y="5775"/>
                </a:lnTo>
                <a:lnTo>
                  <a:pt x="258179" y="9012"/>
                </a:lnTo>
                <a:lnTo>
                  <a:pt x="309413" y="12959"/>
                </a:lnTo>
                <a:lnTo>
                  <a:pt x="360472" y="17614"/>
                </a:lnTo>
                <a:lnTo>
                  <a:pt x="411338" y="22975"/>
                </a:lnTo>
                <a:lnTo>
                  <a:pt x="461994" y="29037"/>
                </a:lnTo>
                <a:lnTo>
                  <a:pt x="512421" y="35798"/>
                </a:lnTo>
                <a:lnTo>
                  <a:pt x="562603" y="43255"/>
                </a:lnTo>
                <a:lnTo>
                  <a:pt x="612522" y="51405"/>
                </a:lnTo>
                <a:lnTo>
                  <a:pt x="662159" y="60245"/>
                </a:lnTo>
                <a:lnTo>
                  <a:pt x="711498" y="69772"/>
                </a:lnTo>
                <a:lnTo>
                  <a:pt x="760521" y="79982"/>
                </a:lnTo>
                <a:lnTo>
                  <a:pt x="809209" y="90874"/>
                </a:lnTo>
                <a:lnTo>
                  <a:pt x="857545" y="102443"/>
                </a:lnTo>
                <a:lnTo>
                  <a:pt x="865185" y="104393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9"/>
          <p:cNvSpPr/>
          <p:nvPr/>
        </p:nvSpPr>
        <p:spPr>
          <a:xfrm>
            <a:off x="4751826" y="4700015"/>
            <a:ext cx="849630" cy="104775"/>
          </a:xfrm>
          <a:custGeom>
            <a:avLst/>
            <a:gdLst/>
            <a:ahLst/>
            <a:cxnLst/>
            <a:rect l="l" t="t" r="r" b="b"/>
            <a:pathLst>
              <a:path w="849629" h="104775">
                <a:moveTo>
                  <a:pt x="849381" y="0"/>
                </a:moveTo>
                <a:lnTo>
                  <a:pt x="842523" y="0"/>
                </a:lnTo>
                <a:lnTo>
                  <a:pt x="834903" y="0"/>
                </a:lnTo>
                <a:lnTo>
                  <a:pt x="827283" y="0"/>
                </a:lnTo>
                <a:lnTo>
                  <a:pt x="774959" y="400"/>
                </a:lnTo>
                <a:lnTo>
                  <a:pt x="722742" y="1601"/>
                </a:lnTo>
                <a:lnTo>
                  <a:pt x="670652" y="3597"/>
                </a:lnTo>
                <a:lnTo>
                  <a:pt x="618712" y="6386"/>
                </a:lnTo>
                <a:lnTo>
                  <a:pt x="566942" y="9965"/>
                </a:lnTo>
                <a:lnTo>
                  <a:pt x="515365" y="14329"/>
                </a:lnTo>
                <a:lnTo>
                  <a:pt x="464002" y="19475"/>
                </a:lnTo>
                <a:lnTo>
                  <a:pt x="412874" y="25400"/>
                </a:lnTo>
                <a:lnTo>
                  <a:pt x="362003" y="32101"/>
                </a:lnTo>
                <a:lnTo>
                  <a:pt x="311410" y="39574"/>
                </a:lnTo>
                <a:lnTo>
                  <a:pt x="261117" y="47815"/>
                </a:lnTo>
                <a:lnTo>
                  <a:pt x="211145" y="56821"/>
                </a:lnTo>
                <a:lnTo>
                  <a:pt x="161516" y="66590"/>
                </a:lnTo>
                <a:lnTo>
                  <a:pt x="112251" y="77116"/>
                </a:lnTo>
                <a:lnTo>
                  <a:pt x="63371" y="88397"/>
                </a:lnTo>
                <a:lnTo>
                  <a:pt x="14899" y="100430"/>
                </a:lnTo>
                <a:lnTo>
                  <a:pt x="0" y="104394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70"/>
          <p:cNvSpPr/>
          <p:nvPr/>
        </p:nvSpPr>
        <p:spPr>
          <a:xfrm>
            <a:off x="5605018" y="4698492"/>
            <a:ext cx="593090" cy="0"/>
          </a:xfrm>
          <a:custGeom>
            <a:avLst/>
            <a:gdLst/>
            <a:ahLst/>
            <a:cxnLst/>
            <a:rect l="l" t="t" r="r" b="b"/>
            <a:pathLst>
              <a:path w="593089">
                <a:moveTo>
                  <a:pt x="0" y="0"/>
                </a:moveTo>
                <a:lnTo>
                  <a:pt x="592836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71"/>
          <p:cNvSpPr/>
          <p:nvPr/>
        </p:nvSpPr>
        <p:spPr>
          <a:xfrm>
            <a:off x="6197854" y="4700015"/>
            <a:ext cx="865505" cy="104775"/>
          </a:xfrm>
          <a:custGeom>
            <a:avLst/>
            <a:gdLst/>
            <a:ahLst/>
            <a:cxnLst/>
            <a:rect l="l" t="t" r="r" b="b"/>
            <a:pathLst>
              <a:path w="865504" h="104775">
                <a:moveTo>
                  <a:pt x="0" y="0"/>
                </a:moveTo>
                <a:lnTo>
                  <a:pt x="51844" y="362"/>
                </a:lnTo>
                <a:lnTo>
                  <a:pt x="103602" y="1447"/>
                </a:lnTo>
                <a:lnTo>
                  <a:pt x="155256" y="3253"/>
                </a:lnTo>
                <a:lnTo>
                  <a:pt x="206787" y="5775"/>
                </a:lnTo>
                <a:lnTo>
                  <a:pt x="258179" y="9012"/>
                </a:lnTo>
                <a:lnTo>
                  <a:pt x="309413" y="12959"/>
                </a:lnTo>
                <a:lnTo>
                  <a:pt x="360472" y="17614"/>
                </a:lnTo>
                <a:lnTo>
                  <a:pt x="411338" y="22975"/>
                </a:lnTo>
                <a:lnTo>
                  <a:pt x="461994" y="29037"/>
                </a:lnTo>
                <a:lnTo>
                  <a:pt x="512421" y="35798"/>
                </a:lnTo>
                <a:lnTo>
                  <a:pt x="562603" y="43255"/>
                </a:lnTo>
                <a:lnTo>
                  <a:pt x="612522" y="51405"/>
                </a:lnTo>
                <a:lnTo>
                  <a:pt x="662159" y="60245"/>
                </a:lnTo>
                <a:lnTo>
                  <a:pt x="711498" y="69772"/>
                </a:lnTo>
                <a:lnTo>
                  <a:pt x="760521" y="79982"/>
                </a:lnTo>
                <a:lnTo>
                  <a:pt x="809209" y="90874"/>
                </a:lnTo>
                <a:lnTo>
                  <a:pt x="857545" y="102443"/>
                </a:lnTo>
                <a:lnTo>
                  <a:pt x="865185" y="104393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72"/>
          <p:cNvSpPr/>
          <p:nvPr/>
        </p:nvSpPr>
        <p:spPr>
          <a:xfrm>
            <a:off x="6197854" y="4529327"/>
            <a:ext cx="1123950" cy="168910"/>
          </a:xfrm>
          <a:custGeom>
            <a:avLst/>
            <a:gdLst/>
            <a:ahLst/>
            <a:cxnLst/>
            <a:rect l="l" t="t" r="r" b="b"/>
            <a:pathLst>
              <a:path w="1123950" h="168910">
                <a:moveTo>
                  <a:pt x="0" y="168401"/>
                </a:moveTo>
                <a:lnTo>
                  <a:pt x="50855" y="168074"/>
                </a:lnTo>
                <a:lnTo>
                  <a:pt x="101635" y="167091"/>
                </a:lnTo>
                <a:lnTo>
                  <a:pt x="152325" y="165458"/>
                </a:lnTo>
                <a:lnTo>
                  <a:pt x="202909" y="163175"/>
                </a:lnTo>
                <a:lnTo>
                  <a:pt x="253372" y="160246"/>
                </a:lnTo>
                <a:lnTo>
                  <a:pt x="303699" y="156673"/>
                </a:lnTo>
                <a:lnTo>
                  <a:pt x="353876" y="152459"/>
                </a:lnTo>
                <a:lnTo>
                  <a:pt x="403888" y="147607"/>
                </a:lnTo>
                <a:lnTo>
                  <a:pt x="453718" y="142119"/>
                </a:lnTo>
                <a:lnTo>
                  <a:pt x="503353" y="135998"/>
                </a:lnTo>
                <a:lnTo>
                  <a:pt x="552777" y="129246"/>
                </a:lnTo>
                <a:lnTo>
                  <a:pt x="601975" y="121866"/>
                </a:lnTo>
                <a:lnTo>
                  <a:pt x="650932" y="113861"/>
                </a:lnTo>
                <a:lnTo>
                  <a:pt x="699633" y="105233"/>
                </a:lnTo>
                <a:lnTo>
                  <a:pt x="748064" y="95986"/>
                </a:lnTo>
                <a:lnTo>
                  <a:pt x="796208" y="86121"/>
                </a:lnTo>
                <a:lnTo>
                  <a:pt x="844052" y="75641"/>
                </a:lnTo>
                <a:lnTo>
                  <a:pt x="891579" y="64549"/>
                </a:lnTo>
                <a:lnTo>
                  <a:pt x="938775" y="52848"/>
                </a:lnTo>
                <a:lnTo>
                  <a:pt x="985626" y="40539"/>
                </a:lnTo>
                <a:lnTo>
                  <a:pt x="1032115" y="27627"/>
                </a:lnTo>
                <a:lnTo>
                  <a:pt x="1078228" y="14113"/>
                </a:lnTo>
                <a:lnTo>
                  <a:pt x="1123950" y="0"/>
                </a:lnTo>
              </a:path>
            </a:pathLst>
          </a:custGeom>
          <a:ln w="32931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3"/>
          <p:cNvSpPr/>
          <p:nvPr/>
        </p:nvSpPr>
        <p:spPr>
          <a:xfrm>
            <a:off x="7312660" y="4325874"/>
            <a:ext cx="614680" cy="222885"/>
          </a:xfrm>
          <a:custGeom>
            <a:avLst/>
            <a:gdLst/>
            <a:ahLst/>
            <a:cxnLst/>
            <a:rect l="l" t="t" r="r" b="b"/>
            <a:pathLst>
              <a:path w="614679" h="222885">
                <a:moveTo>
                  <a:pt x="524598" y="62771"/>
                </a:moveTo>
                <a:lnTo>
                  <a:pt x="514716" y="30782"/>
                </a:lnTo>
                <a:lnTo>
                  <a:pt x="0" y="191262"/>
                </a:lnTo>
                <a:lnTo>
                  <a:pt x="9906" y="222504"/>
                </a:lnTo>
                <a:lnTo>
                  <a:pt x="524598" y="62771"/>
                </a:lnTo>
                <a:close/>
              </a:path>
              <a:path w="614679" h="222885">
                <a:moveTo>
                  <a:pt x="614172" y="17525"/>
                </a:moveTo>
                <a:lnTo>
                  <a:pt x="505206" y="0"/>
                </a:lnTo>
                <a:lnTo>
                  <a:pt x="514716" y="30782"/>
                </a:lnTo>
                <a:lnTo>
                  <a:pt x="530352" y="25908"/>
                </a:lnTo>
                <a:lnTo>
                  <a:pt x="540258" y="57912"/>
                </a:lnTo>
                <a:lnTo>
                  <a:pt x="540258" y="87920"/>
                </a:lnTo>
                <a:lnTo>
                  <a:pt x="614172" y="17525"/>
                </a:lnTo>
                <a:close/>
              </a:path>
              <a:path w="614679" h="222885">
                <a:moveTo>
                  <a:pt x="540258" y="57912"/>
                </a:moveTo>
                <a:lnTo>
                  <a:pt x="530352" y="25908"/>
                </a:lnTo>
                <a:lnTo>
                  <a:pt x="514716" y="30782"/>
                </a:lnTo>
                <a:lnTo>
                  <a:pt x="524598" y="62771"/>
                </a:lnTo>
                <a:lnTo>
                  <a:pt x="540258" y="57912"/>
                </a:lnTo>
                <a:close/>
              </a:path>
              <a:path w="614679" h="222885">
                <a:moveTo>
                  <a:pt x="540258" y="87920"/>
                </a:moveTo>
                <a:lnTo>
                  <a:pt x="540258" y="57912"/>
                </a:lnTo>
                <a:lnTo>
                  <a:pt x="524598" y="62771"/>
                </a:lnTo>
                <a:lnTo>
                  <a:pt x="534162" y="93726"/>
                </a:lnTo>
                <a:lnTo>
                  <a:pt x="540258" y="8792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4"/>
          <p:cNvSpPr/>
          <p:nvPr/>
        </p:nvSpPr>
        <p:spPr>
          <a:xfrm>
            <a:off x="6197854" y="4648200"/>
            <a:ext cx="1712595" cy="98425"/>
          </a:xfrm>
          <a:custGeom>
            <a:avLst/>
            <a:gdLst/>
            <a:ahLst/>
            <a:cxnLst/>
            <a:rect l="l" t="t" r="r" b="b"/>
            <a:pathLst>
              <a:path w="1712595" h="98425">
                <a:moveTo>
                  <a:pt x="263651" y="65532"/>
                </a:moveTo>
                <a:lnTo>
                  <a:pt x="263651" y="32766"/>
                </a:lnTo>
                <a:lnTo>
                  <a:pt x="0" y="32766"/>
                </a:lnTo>
                <a:lnTo>
                  <a:pt x="0" y="65532"/>
                </a:lnTo>
                <a:lnTo>
                  <a:pt x="263651" y="65532"/>
                </a:lnTo>
                <a:close/>
              </a:path>
              <a:path w="1712595" h="98425">
                <a:moveTo>
                  <a:pt x="625601" y="65532"/>
                </a:moveTo>
                <a:lnTo>
                  <a:pt x="625601" y="32766"/>
                </a:lnTo>
                <a:lnTo>
                  <a:pt x="361950" y="32766"/>
                </a:lnTo>
                <a:lnTo>
                  <a:pt x="361950" y="65532"/>
                </a:lnTo>
                <a:lnTo>
                  <a:pt x="625601" y="65532"/>
                </a:lnTo>
                <a:close/>
              </a:path>
              <a:path w="1712595" h="98425">
                <a:moveTo>
                  <a:pt x="987551" y="65532"/>
                </a:moveTo>
                <a:lnTo>
                  <a:pt x="987551" y="32766"/>
                </a:lnTo>
                <a:lnTo>
                  <a:pt x="724661" y="32766"/>
                </a:lnTo>
                <a:lnTo>
                  <a:pt x="724661" y="65532"/>
                </a:lnTo>
                <a:lnTo>
                  <a:pt x="987551" y="65532"/>
                </a:lnTo>
                <a:close/>
              </a:path>
              <a:path w="1712595" h="98425">
                <a:moveTo>
                  <a:pt x="1350263" y="65532"/>
                </a:moveTo>
                <a:lnTo>
                  <a:pt x="1350263" y="32766"/>
                </a:lnTo>
                <a:lnTo>
                  <a:pt x="1086611" y="32766"/>
                </a:lnTo>
                <a:lnTo>
                  <a:pt x="1086611" y="65532"/>
                </a:lnTo>
                <a:lnTo>
                  <a:pt x="1350263" y="65532"/>
                </a:lnTo>
                <a:close/>
              </a:path>
              <a:path w="1712595" h="98425">
                <a:moveTo>
                  <a:pt x="1629917" y="65532"/>
                </a:moveTo>
                <a:lnTo>
                  <a:pt x="1629917" y="32766"/>
                </a:lnTo>
                <a:lnTo>
                  <a:pt x="1448561" y="32766"/>
                </a:lnTo>
                <a:lnTo>
                  <a:pt x="1448561" y="65532"/>
                </a:lnTo>
                <a:lnTo>
                  <a:pt x="1629917" y="65532"/>
                </a:lnTo>
                <a:close/>
              </a:path>
              <a:path w="1712595" h="98425">
                <a:moveTo>
                  <a:pt x="1712213" y="49530"/>
                </a:moveTo>
                <a:lnTo>
                  <a:pt x="1613153" y="0"/>
                </a:lnTo>
                <a:lnTo>
                  <a:pt x="1613153" y="32766"/>
                </a:lnTo>
                <a:lnTo>
                  <a:pt x="1629917" y="32766"/>
                </a:lnTo>
                <a:lnTo>
                  <a:pt x="1629917" y="90044"/>
                </a:lnTo>
                <a:lnTo>
                  <a:pt x="1712213" y="49530"/>
                </a:lnTo>
                <a:close/>
              </a:path>
              <a:path w="1712595" h="98425">
                <a:moveTo>
                  <a:pt x="1629917" y="90044"/>
                </a:moveTo>
                <a:lnTo>
                  <a:pt x="1629917" y="65532"/>
                </a:lnTo>
                <a:lnTo>
                  <a:pt x="1613153" y="65532"/>
                </a:lnTo>
                <a:lnTo>
                  <a:pt x="1613153" y="98298"/>
                </a:lnTo>
                <a:lnTo>
                  <a:pt x="1629917" y="9004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5"/>
          <p:cNvSpPr/>
          <p:nvPr/>
        </p:nvSpPr>
        <p:spPr>
          <a:xfrm>
            <a:off x="7910067" y="4264151"/>
            <a:ext cx="1111250" cy="433705"/>
          </a:xfrm>
          <a:custGeom>
            <a:avLst/>
            <a:gdLst/>
            <a:ahLst/>
            <a:cxnLst/>
            <a:rect l="l" t="t" r="r" b="b"/>
            <a:pathLst>
              <a:path w="1111250" h="433704">
                <a:moveTo>
                  <a:pt x="0" y="433578"/>
                </a:moveTo>
                <a:lnTo>
                  <a:pt x="48404" y="432844"/>
                </a:lnTo>
                <a:lnTo>
                  <a:pt x="96673" y="430650"/>
                </a:lnTo>
                <a:lnTo>
                  <a:pt x="144781" y="427006"/>
                </a:lnTo>
                <a:lnTo>
                  <a:pt x="192703" y="421921"/>
                </a:lnTo>
                <a:lnTo>
                  <a:pt x="240414" y="415405"/>
                </a:lnTo>
                <a:lnTo>
                  <a:pt x="287887" y="407469"/>
                </a:lnTo>
                <a:lnTo>
                  <a:pt x="335098" y="398123"/>
                </a:lnTo>
                <a:lnTo>
                  <a:pt x="382021" y="387375"/>
                </a:lnTo>
                <a:lnTo>
                  <a:pt x="428631" y="375237"/>
                </a:lnTo>
                <a:lnTo>
                  <a:pt x="474902" y="361718"/>
                </a:lnTo>
                <a:lnTo>
                  <a:pt x="520809" y="346828"/>
                </a:lnTo>
                <a:lnTo>
                  <a:pt x="566326" y="330577"/>
                </a:lnTo>
                <a:lnTo>
                  <a:pt x="611428" y="312975"/>
                </a:lnTo>
                <a:lnTo>
                  <a:pt x="656089" y="294033"/>
                </a:lnTo>
                <a:lnTo>
                  <a:pt x="700284" y="273759"/>
                </a:lnTo>
                <a:lnTo>
                  <a:pt x="743987" y="252164"/>
                </a:lnTo>
                <a:lnTo>
                  <a:pt x="787173" y="229257"/>
                </a:lnTo>
                <a:lnTo>
                  <a:pt x="829817" y="205050"/>
                </a:lnTo>
                <a:lnTo>
                  <a:pt x="871893" y="179551"/>
                </a:lnTo>
                <a:lnTo>
                  <a:pt x="913375" y="152771"/>
                </a:lnTo>
                <a:lnTo>
                  <a:pt x="954239" y="124720"/>
                </a:lnTo>
                <a:lnTo>
                  <a:pt x="994458" y="95407"/>
                </a:lnTo>
                <a:lnTo>
                  <a:pt x="1034008" y="64843"/>
                </a:lnTo>
                <a:lnTo>
                  <a:pt x="1072862" y="33037"/>
                </a:lnTo>
                <a:lnTo>
                  <a:pt x="1110996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6"/>
          <p:cNvSpPr/>
          <p:nvPr/>
        </p:nvSpPr>
        <p:spPr>
          <a:xfrm>
            <a:off x="7942071" y="3825239"/>
            <a:ext cx="875665" cy="511809"/>
          </a:xfrm>
          <a:custGeom>
            <a:avLst/>
            <a:gdLst/>
            <a:ahLst/>
            <a:cxnLst/>
            <a:rect l="l" t="t" r="r" b="b"/>
            <a:pathLst>
              <a:path w="875665" h="511810">
                <a:moveTo>
                  <a:pt x="0" y="511302"/>
                </a:moveTo>
                <a:lnTo>
                  <a:pt x="47535" y="500303"/>
                </a:lnTo>
                <a:lnTo>
                  <a:pt x="94606" y="487891"/>
                </a:lnTo>
                <a:lnTo>
                  <a:pt x="141189" y="474082"/>
                </a:lnTo>
                <a:lnTo>
                  <a:pt x="187263" y="458892"/>
                </a:lnTo>
                <a:lnTo>
                  <a:pt x="232805" y="442337"/>
                </a:lnTo>
                <a:lnTo>
                  <a:pt x="277793" y="424432"/>
                </a:lnTo>
                <a:lnTo>
                  <a:pt x="322206" y="405193"/>
                </a:lnTo>
                <a:lnTo>
                  <a:pt x="366022" y="384636"/>
                </a:lnTo>
                <a:lnTo>
                  <a:pt x="409217" y="362777"/>
                </a:lnTo>
                <a:lnTo>
                  <a:pt x="451771" y="339632"/>
                </a:lnTo>
                <a:lnTo>
                  <a:pt x="493660" y="315217"/>
                </a:lnTo>
                <a:lnTo>
                  <a:pt x="534864" y="289546"/>
                </a:lnTo>
                <a:lnTo>
                  <a:pt x="575359" y="262637"/>
                </a:lnTo>
                <a:lnTo>
                  <a:pt x="615124" y="234505"/>
                </a:lnTo>
                <a:lnTo>
                  <a:pt x="654137" y="205166"/>
                </a:lnTo>
                <a:lnTo>
                  <a:pt x="692375" y="174635"/>
                </a:lnTo>
                <a:lnTo>
                  <a:pt x="729817" y="142929"/>
                </a:lnTo>
                <a:lnTo>
                  <a:pt x="766441" y="110064"/>
                </a:lnTo>
                <a:lnTo>
                  <a:pt x="802224" y="76054"/>
                </a:lnTo>
                <a:lnTo>
                  <a:pt x="837144" y="40917"/>
                </a:lnTo>
                <a:lnTo>
                  <a:pt x="871180" y="4667"/>
                </a:lnTo>
                <a:lnTo>
                  <a:pt x="875320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7"/>
          <p:cNvSpPr/>
          <p:nvPr/>
        </p:nvSpPr>
        <p:spPr>
          <a:xfrm>
            <a:off x="9018778" y="3825239"/>
            <a:ext cx="550545" cy="448945"/>
          </a:xfrm>
          <a:custGeom>
            <a:avLst/>
            <a:gdLst/>
            <a:ahLst/>
            <a:cxnLst/>
            <a:rect l="l" t="t" r="r" b="b"/>
            <a:pathLst>
              <a:path w="550545" h="448945">
                <a:moveTo>
                  <a:pt x="550447" y="0"/>
                </a:moveTo>
                <a:lnTo>
                  <a:pt x="499466" y="0"/>
                </a:lnTo>
                <a:lnTo>
                  <a:pt x="0" y="423671"/>
                </a:lnTo>
                <a:lnTo>
                  <a:pt x="21336" y="448817"/>
                </a:lnTo>
                <a:lnTo>
                  <a:pt x="5504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8"/>
          <p:cNvSpPr/>
          <p:nvPr/>
        </p:nvSpPr>
        <p:spPr>
          <a:xfrm>
            <a:off x="7508494" y="3903725"/>
            <a:ext cx="269875" cy="400050"/>
          </a:xfrm>
          <a:custGeom>
            <a:avLst/>
            <a:gdLst/>
            <a:ahLst/>
            <a:cxnLst/>
            <a:rect l="l" t="t" r="r" b="b"/>
            <a:pathLst>
              <a:path w="269875" h="400050">
                <a:moveTo>
                  <a:pt x="240043" y="340604"/>
                </a:moveTo>
                <a:lnTo>
                  <a:pt x="13715" y="0"/>
                </a:lnTo>
                <a:lnTo>
                  <a:pt x="0" y="9144"/>
                </a:lnTo>
                <a:lnTo>
                  <a:pt x="226327" y="349748"/>
                </a:lnTo>
                <a:lnTo>
                  <a:pt x="240043" y="340604"/>
                </a:lnTo>
                <a:close/>
              </a:path>
              <a:path w="269875" h="400050">
                <a:moveTo>
                  <a:pt x="246125" y="386551"/>
                </a:moveTo>
                <a:lnTo>
                  <a:pt x="246125" y="349758"/>
                </a:lnTo>
                <a:lnTo>
                  <a:pt x="232409" y="358902"/>
                </a:lnTo>
                <a:lnTo>
                  <a:pt x="226327" y="349748"/>
                </a:lnTo>
                <a:lnTo>
                  <a:pt x="205739" y="363474"/>
                </a:lnTo>
                <a:lnTo>
                  <a:pt x="246125" y="386551"/>
                </a:lnTo>
                <a:close/>
              </a:path>
              <a:path w="269875" h="400050">
                <a:moveTo>
                  <a:pt x="246125" y="349758"/>
                </a:moveTo>
                <a:lnTo>
                  <a:pt x="240043" y="340604"/>
                </a:lnTo>
                <a:lnTo>
                  <a:pt x="226327" y="349748"/>
                </a:lnTo>
                <a:lnTo>
                  <a:pt x="232409" y="358902"/>
                </a:lnTo>
                <a:lnTo>
                  <a:pt x="246125" y="349758"/>
                </a:lnTo>
                <a:close/>
              </a:path>
              <a:path w="269875" h="400050">
                <a:moveTo>
                  <a:pt x="269747" y="400050"/>
                </a:moveTo>
                <a:lnTo>
                  <a:pt x="260603" y="326898"/>
                </a:lnTo>
                <a:lnTo>
                  <a:pt x="240043" y="340604"/>
                </a:lnTo>
                <a:lnTo>
                  <a:pt x="246125" y="349758"/>
                </a:lnTo>
                <a:lnTo>
                  <a:pt x="246125" y="386551"/>
                </a:lnTo>
                <a:lnTo>
                  <a:pt x="269747" y="40005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9"/>
          <p:cNvSpPr txBox="1"/>
          <p:nvPr/>
        </p:nvSpPr>
        <p:spPr>
          <a:xfrm>
            <a:off x="7420356" y="4040377"/>
            <a:ext cx="25463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15" baseline="-17543" dirty="0">
                <a:solidFill>
                  <a:srgbClr val="FF3300"/>
                </a:solidFill>
                <a:latin typeface="Arial"/>
                <a:cs typeface="Arial"/>
              </a:rPr>
              <a:t>H</a:t>
            </a:r>
            <a:r>
              <a:rPr sz="1300" spc="-5" dirty="0">
                <a:solidFill>
                  <a:srgbClr val="FF3300"/>
                </a:solidFill>
                <a:latin typeface="Arial"/>
                <a:cs typeface="Arial"/>
              </a:rPr>
              <a:t>-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" name="object 80"/>
          <p:cNvSpPr txBox="1"/>
          <p:nvPr/>
        </p:nvSpPr>
        <p:spPr>
          <a:xfrm>
            <a:off x="2974839" y="4148074"/>
            <a:ext cx="781685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9060">
              <a:lnSpc>
                <a:spcPts val="1689"/>
              </a:lnSpc>
            </a:pPr>
            <a:r>
              <a:rPr sz="1550" spc="-5" dirty="0">
                <a:latin typeface="Arial"/>
                <a:cs typeface="Arial"/>
              </a:rPr>
              <a:t>Dipole  magne</a:t>
            </a:r>
            <a:r>
              <a:rPr sz="1550" dirty="0">
                <a:latin typeface="Arial"/>
                <a:cs typeface="Arial"/>
              </a:rPr>
              <a:t>ts</a:t>
            </a:r>
            <a:endParaRPr sz="1550">
              <a:latin typeface="Arial"/>
              <a:cs typeface="Arial"/>
            </a:endParaRPr>
          </a:p>
        </p:txBody>
      </p:sp>
      <p:sp>
        <p:nvSpPr>
          <p:cNvPr id="78" name="object 81"/>
          <p:cNvSpPr/>
          <p:nvPr/>
        </p:nvSpPr>
        <p:spPr>
          <a:xfrm>
            <a:off x="3890517" y="4427981"/>
            <a:ext cx="727075" cy="279400"/>
          </a:xfrm>
          <a:custGeom>
            <a:avLst/>
            <a:gdLst/>
            <a:ahLst/>
            <a:cxnLst/>
            <a:rect l="l" t="t" r="r" b="b"/>
            <a:pathLst>
              <a:path w="727075" h="279400">
                <a:moveTo>
                  <a:pt x="667882" y="240858"/>
                </a:moveTo>
                <a:lnTo>
                  <a:pt x="5333" y="0"/>
                </a:lnTo>
                <a:lnTo>
                  <a:pt x="0" y="15240"/>
                </a:lnTo>
                <a:lnTo>
                  <a:pt x="662274" y="255999"/>
                </a:lnTo>
                <a:lnTo>
                  <a:pt x="667882" y="240858"/>
                </a:lnTo>
                <a:close/>
              </a:path>
              <a:path w="727075" h="279400">
                <a:moveTo>
                  <a:pt x="678179" y="276098"/>
                </a:moveTo>
                <a:lnTo>
                  <a:pt x="678179" y="244601"/>
                </a:lnTo>
                <a:lnTo>
                  <a:pt x="672845" y="259841"/>
                </a:lnTo>
                <a:lnTo>
                  <a:pt x="662274" y="255999"/>
                </a:lnTo>
                <a:lnTo>
                  <a:pt x="653795" y="278891"/>
                </a:lnTo>
                <a:lnTo>
                  <a:pt x="678179" y="276098"/>
                </a:lnTo>
                <a:close/>
              </a:path>
              <a:path w="727075" h="279400">
                <a:moveTo>
                  <a:pt x="678179" y="244601"/>
                </a:moveTo>
                <a:lnTo>
                  <a:pt x="667882" y="240858"/>
                </a:lnTo>
                <a:lnTo>
                  <a:pt x="662274" y="255999"/>
                </a:lnTo>
                <a:lnTo>
                  <a:pt x="672845" y="259841"/>
                </a:lnTo>
                <a:lnTo>
                  <a:pt x="678179" y="244601"/>
                </a:lnTo>
                <a:close/>
              </a:path>
              <a:path w="727075" h="279400">
                <a:moveTo>
                  <a:pt x="726947" y="270509"/>
                </a:moveTo>
                <a:lnTo>
                  <a:pt x="676655" y="217169"/>
                </a:lnTo>
                <a:lnTo>
                  <a:pt x="667882" y="240858"/>
                </a:lnTo>
                <a:lnTo>
                  <a:pt x="678179" y="244601"/>
                </a:lnTo>
                <a:lnTo>
                  <a:pt x="678179" y="276098"/>
                </a:lnTo>
                <a:lnTo>
                  <a:pt x="726947" y="270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82"/>
          <p:cNvSpPr/>
          <p:nvPr/>
        </p:nvSpPr>
        <p:spPr>
          <a:xfrm>
            <a:off x="3366261" y="4567427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6982"/>
                </a:lnTo>
              </a:path>
            </a:pathLst>
          </a:custGeom>
          <a:ln w="167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3"/>
          <p:cNvSpPr/>
          <p:nvPr/>
        </p:nvSpPr>
        <p:spPr>
          <a:xfrm>
            <a:off x="5383275" y="4598669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5">
                <a:moveTo>
                  <a:pt x="0" y="0"/>
                </a:moveTo>
                <a:lnTo>
                  <a:pt x="0" y="197358"/>
                </a:lnTo>
              </a:path>
            </a:pathLst>
          </a:custGeom>
          <a:ln w="65849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4"/>
          <p:cNvSpPr/>
          <p:nvPr/>
        </p:nvSpPr>
        <p:spPr>
          <a:xfrm>
            <a:off x="5041900" y="3872483"/>
            <a:ext cx="306705" cy="668655"/>
          </a:xfrm>
          <a:custGeom>
            <a:avLst/>
            <a:gdLst/>
            <a:ahLst/>
            <a:cxnLst/>
            <a:rect l="l" t="t" r="r" b="b"/>
            <a:pathLst>
              <a:path w="306704" h="668654">
                <a:moveTo>
                  <a:pt x="283694" y="605147"/>
                </a:moveTo>
                <a:lnTo>
                  <a:pt x="15239" y="0"/>
                </a:lnTo>
                <a:lnTo>
                  <a:pt x="0" y="6096"/>
                </a:lnTo>
                <a:lnTo>
                  <a:pt x="268419" y="611914"/>
                </a:lnTo>
                <a:lnTo>
                  <a:pt x="283694" y="605147"/>
                </a:lnTo>
                <a:close/>
              </a:path>
              <a:path w="306704" h="668654">
                <a:moveTo>
                  <a:pt x="288035" y="656339"/>
                </a:moveTo>
                <a:lnTo>
                  <a:pt x="288035" y="614934"/>
                </a:lnTo>
                <a:lnTo>
                  <a:pt x="272795" y="621792"/>
                </a:lnTo>
                <a:lnTo>
                  <a:pt x="268419" y="611914"/>
                </a:lnTo>
                <a:lnTo>
                  <a:pt x="246125" y="621792"/>
                </a:lnTo>
                <a:lnTo>
                  <a:pt x="288035" y="656339"/>
                </a:lnTo>
                <a:close/>
              </a:path>
              <a:path w="306704" h="668654">
                <a:moveTo>
                  <a:pt x="288035" y="614934"/>
                </a:moveTo>
                <a:lnTo>
                  <a:pt x="283694" y="605147"/>
                </a:lnTo>
                <a:lnTo>
                  <a:pt x="268419" y="611914"/>
                </a:lnTo>
                <a:lnTo>
                  <a:pt x="272795" y="621792"/>
                </a:lnTo>
                <a:lnTo>
                  <a:pt x="288035" y="614934"/>
                </a:lnTo>
                <a:close/>
              </a:path>
              <a:path w="306704" h="668654">
                <a:moveTo>
                  <a:pt x="306323" y="595122"/>
                </a:moveTo>
                <a:lnTo>
                  <a:pt x="283694" y="605147"/>
                </a:lnTo>
                <a:lnTo>
                  <a:pt x="288035" y="614934"/>
                </a:lnTo>
                <a:lnTo>
                  <a:pt x="288035" y="656339"/>
                </a:lnTo>
                <a:lnTo>
                  <a:pt x="302513" y="668274"/>
                </a:lnTo>
                <a:lnTo>
                  <a:pt x="306323" y="595122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6"/>
          <p:cNvSpPr/>
          <p:nvPr/>
        </p:nvSpPr>
        <p:spPr>
          <a:xfrm>
            <a:off x="1483360" y="4803648"/>
            <a:ext cx="6426835" cy="980440"/>
          </a:xfrm>
          <a:custGeom>
            <a:avLst/>
            <a:gdLst/>
            <a:ahLst/>
            <a:cxnLst/>
            <a:rect l="l" t="t" r="r" b="b"/>
            <a:pathLst>
              <a:path w="6426834" h="980439">
                <a:moveTo>
                  <a:pt x="0" y="0"/>
                </a:moveTo>
                <a:lnTo>
                  <a:pt x="0" y="979932"/>
                </a:lnTo>
                <a:lnTo>
                  <a:pt x="6426708" y="979932"/>
                </a:lnTo>
                <a:lnTo>
                  <a:pt x="64267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8"/>
          <p:cNvSpPr/>
          <p:nvPr/>
        </p:nvSpPr>
        <p:spPr>
          <a:xfrm>
            <a:off x="7811610" y="4804410"/>
            <a:ext cx="66040" cy="24765"/>
          </a:xfrm>
          <a:custGeom>
            <a:avLst/>
            <a:gdLst/>
            <a:ahLst/>
            <a:cxnLst/>
            <a:rect l="l" t="t" r="r" b="b"/>
            <a:pathLst>
              <a:path w="66040" h="24764">
                <a:moveTo>
                  <a:pt x="0" y="24384"/>
                </a:moveTo>
                <a:lnTo>
                  <a:pt x="65849" y="24384"/>
                </a:lnTo>
                <a:lnTo>
                  <a:pt x="65849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9"/>
          <p:cNvSpPr/>
          <p:nvPr/>
        </p:nvSpPr>
        <p:spPr>
          <a:xfrm>
            <a:off x="2642362" y="4803648"/>
            <a:ext cx="0" cy="948690"/>
          </a:xfrm>
          <a:custGeom>
            <a:avLst/>
            <a:gdLst/>
            <a:ahLst/>
            <a:cxnLst/>
            <a:rect l="l" t="t" r="r" b="b"/>
            <a:pathLst>
              <a:path h="948689">
                <a:moveTo>
                  <a:pt x="0" y="0"/>
                </a:moveTo>
                <a:lnTo>
                  <a:pt x="0" y="94868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90"/>
          <p:cNvSpPr/>
          <p:nvPr/>
        </p:nvSpPr>
        <p:spPr>
          <a:xfrm>
            <a:off x="2642362" y="4804410"/>
            <a:ext cx="1119505" cy="948055"/>
          </a:xfrm>
          <a:custGeom>
            <a:avLst/>
            <a:gdLst/>
            <a:ahLst/>
            <a:cxnLst/>
            <a:rect l="l" t="t" r="r" b="b"/>
            <a:pathLst>
              <a:path w="1119505" h="948054">
                <a:moveTo>
                  <a:pt x="0" y="0"/>
                </a:moveTo>
                <a:lnTo>
                  <a:pt x="0" y="947927"/>
                </a:lnTo>
                <a:lnTo>
                  <a:pt x="1119378" y="947927"/>
                </a:lnTo>
                <a:lnTo>
                  <a:pt x="1119378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91"/>
          <p:cNvSpPr/>
          <p:nvPr/>
        </p:nvSpPr>
        <p:spPr>
          <a:xfrm>
            <a:off x="7910067" y="480441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92"/>
          <p:cNvSpPr/>
          <p:nvPr/>
        </p:nvSpPr>
        <p:spPr>
          <a:xfrm>
            <a:off x="6197854" y="4803648"/>
            <a:ext cx="0" cy="487680"/>
          </a:xfrm>
          <a:custGeom>
            <a:avLst/>
            <a:gdLst/>
            <a:ahLst/>
            <a:cxnLst/>
            <a:rect l="l" t="t" r="r" b="b"/>
            <a:pathLst>
              <a:path h="487679">
                <a:moveTo>
                  <a:pt x="0" y="0"/>
                </a:moveTo>
                <a:lnTo>
                  <a:pt x="0" y="48768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3"/>
          <p:cNvSpPr/>
          <p:nvPr/>
        </p:nvSpPr>
        <p:spPr>
          <a:xfrm>
            <a:off x="6197854" y="4804410"/>
            <a:ext cx="1119505" cy="487045"/>
          </a:xfrm>
          <a:custGeom>
            <a:avLst/>
            <a:gdLst/>
            <a:ahLst/>
            <a:cxnLst/>
            <a:rect l="l" t="t" r="r" b="b"/>
            <a:pathLst>
              <a:path w="1119504" h="487045">
                <a:moveTo>
                  <a:pt x="0" y="0"/>
                </a:moveTo>
                <a:lnTo>
                  <a:pt x="0" y="486918"/>
                </a:lnTo>
                <a:lnTo>
                  <a:pt x="1119377" y="486918"/>
                </a:lnTo>
                <a:lnTo>
                  <a:pt x="1119377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4"/>
          <p:cNvSpPr/>
          <p:nvPr/>
        </p:nvSpPr>
        <p:spPr>
          <a:xfrm>
            <a:off x="4485639" y="4803648"/>
            <a:ext cx="0" cy="487680"/>
          </a:xfrm>
          <a:custGeom>
            <a:avLst/>
            <a:gdLst/>
            <a:ahLst/>
            <a:cxnLst/>
            <a:rect l="l" t="t" r="r" b="b"/>
            <a:pathLst>
              <a:path h="487679">
                <a:moveTo>
                  <a:pt x="0" y="0"/>
                </a:moveTo>
                <a:lnTo>
                  <a:pt x="0" y="487679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5"/>
          <p:cNvSpPr/>
          <p:nvPr/>
        </p:nvSpPr>
        <p:spPr>
          <a:xfrm>
            <a:off x="4485639" y="4804410"/>
            <a:ext cx="1119505" cy="487045"/>
          </a:xfrm>
          <a:custGeom>
            <a:avLst/>
            <a:gdLst/>
            <a:ahLst/>
            <a:cxnLst/>
            <a:rect l="l" t="t" r="r" b="b"/>
            <a:pathLst>
              <a:path w="1119504" h="487045">
                <a:moveTo>
                  <a:pt x="0" y="0"/>
                </a:moveTo>
                <a:lnTo>
                  <a:pt x="0" y="486918"/>
                </a:lnTo>
                <a:lnTo>
                  <a:pt x="1119377" y="486918"/>
                </a:lnTo>
                <a:lnTo>
                  <a:pt x="1119377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6"/>
          <p:cNvSpPr/>
          <p:nvPr/>
        </p:nvSpPr>
        <p:spPr>
          <a:xfrm>
            <a:off x="4485639" y="4804410"/>
            <a:ext cx="266700" cy="83820"/>
          </a:xfrm>
          <a:custGeom>
            <a:avLst/>
            <a:gdLst/>
            <a:ahLst/>
            <a:cxnLst/>
            <a:rect l="l" t="t" r="r" b="b"/>
            <a:pathLst>
              <a:path w="266700" h="83820">
                <a:moveTo>
                  <a:pt x="266186" y="0"/>
                </a:moveTo>
                <a:lnTo>
                  <a:pt x="185447" y="22342"/>
                </a:lnTo>
                <a:lnTo>
                  <a:pt x="138324" y="36608"/>
                </a:lnTo>
                <a:lnTo>
                  <a:pt x="91694" y="51612"/>
                </a:lnTo>
                <a:lnTo>
                  <a:pt x="45579" y="67350"/>
                </a:lnTo>
                <a:lnTo>
                  <a:pt x="0" y="8382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7"/>
          <p:cNvSpPr/>
          <p:nvPr/>
        </p:nvSpPr>
        <p:spPr>
          <a:xfrm>
            <a:off x="3761739" y="4896612"/>
            <a:ext cx="723900" cy="262890"/>
          </a:xfrm>
          <a:custGeom>
            <a:avLst/>
            <a:gdLst/>
            <a:ahLst/>
            <a:cxnLst/>
            <a:rect l="l" t="t" r="r" b="b"/>
            <a:pathLst>
              <a:path w="723900" h="262889">
                <a:moveTo>
                  <a:pt x="723899" y="0"/>
                </a:moveTo>
                <a:lnTo>
                  <a:pt x="0" y="262889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8"/>
          <p:cNvSpPr/>
          <p:nvPr/>
        </p:nvSpPr>
        <p:spPr>
          <a:xfrm>
            <a:off x="2641599" y="5171694"/>
            <a:ext cx="1117600" cy="187960"/>
          </a:xfrm>
          <a:custGeom>
            <a:avLst/>
            <a:gdLst/>
            <a:ahLst/>
            <a:cxnLst/>
            <a:rect l="l" t="t" r="r" b="b"/>
            <a:pathLst>
              <a:path w="1117600" h="187960">
                <a:moveTo>
                  <a:pt x="0" y="187451"/>
                </a:moveTo>
                <a:lnTo>
                  <a:pt x="51334" y="187085"/>
                </a:lnTo>
                <a:lnTo>
                  <a:pt x="102554" y="185987"/>
                </a:lnTo>
                <a:lnTo>
                  <a:pt x="153640" y="184161"/>
                </a:lnTo>
                <a:lnTo>
                  <a:pt x="204572" y="181611"/>
                </a:lnTo>
                <a:lnTo>
                  <a:pt x="255331" y="178339"/>
                </a:lnTo>
                <a:lnTo>
                  <a:pt x="305897" y="174350"/>
                </a:lnTo>
                <a:lnTo>
                  <a:pt x="356250" y="169646"/>
                </a:lnTo>
                <a:lnTo>
                  <a:pt x="406372" y="164232"/>
                </a:lnTo>
                <a:lnTo>
                  <a:pt x="456243" y="158110"/>
                </a:lnTo>
                <a:lnTo>
                  <a:pt x="505842" y="151284"/>
                </a:lnTo>
                <a:lnTo>
                  <a:pt x="555151" y="143757"/>
                </a:lnTo>
                <a:lnTo>
                  <a:pt x="604151" y="135532"/>
                </a:lnTo>
                <a:lnTo>
                  <a:pt x="652820" y="126614"/>
                </a:lnTo>
                <a:lnTo>
                  <a:pt x="701141" y="117004"/>
                </a:lnTo>
                <a:lnTo>
                  <a:pt x="749092" y="106708"/>
                </a:lnTo>
                <a:lnTo>
                  <a:pt x="796656" y="95727"/>
                </a:lnTo>
                <a:lnTo>
                  <a:pt x="843812" y="84067"/>
                </a:lnTo>
                <a:lnTo>
                  <a:pt x="890541" y="71728"/>
                </a:lnTo>
                <a:lnTo>
                  <a:pt x="936823" y="58717"/>
                </a:lnTo>
                <a:lnTo>
                  <a:pt x="982638" y="45034"/>
                </a:lnTo>
                <a:lnTo>
                  <a:pt x="1027968" y="30685"/>
                </a:lnTo>
                <a:lnTo>
                  <a:pt x="1072792" y="15673"/>
                </a:lnTo>
                <a:lnTo>
                  <a:pt x="1117092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9"/>
          <p:cNvSpPr/>
          <p:nvPr/>
        </p:nvSpPr>
        <p:spPr>
          <a:xfrm>
            <a:off x="7063039" y="4804410"/>
            <a:ext cx="274320" cy="81915"/>
          </a:xfrm>
          <a:custGeom>
            <a:avLst/>
            <a:gdLst/>
            <a:ahLst/>
            <a:cxnLst/>
            <a:rect l="l" t="t" r="r" b="b"/>
            <a:pathLst>
              <a:path w="274320" h="81914">
                <a:moveTo>
                  <a:pt x="0" y="0"/>
                </a:moveTo>
                <a:lnTo>
                  <a:pt x="40327" y="10294"/>
                </a:lnTo>
                <a:lnTo>
                  <a:pt x="87907" y="23210"/>
                </a:lnTo>
                <a:lnTo>
                  <a:pt x="135082" y="36795"/>
                </a:lnTo>
                <a:lnTo>
                  <a:pt x="181835" y="51046"/>
                </a:lnTo>
                <a:lnTo>
                  <a:pt x="228148" y="65960"/>
                </a:lnTo>
                <a:lnTo>
                  <a:pt x="274004" y="81534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00"/>
          <p:cNvSpPr/>
          <p:nvPr/>
        </p:nvSpPr>
        <p:spPr>
          <a:xfrm>
            <a:off x="7317231" y="4896612"/>
            <a:ext cx="593090" cy="262890"/>
          </a:xfrm>
          <a:custGeom>
            <a:avLst/>
            <a:gdLst/>
            <a:ahLst/>
            <a:cxnLst/>
            <a:rect l="l" t="t" r="r" b="b"/>
            <a:pathLst>
              <a:path w="593090" h="262889">
                <a:moveTo>
                  <a:pt x="0" y="0"/>
                </a:moveTo>
                <a:lnTo>
                  <a:pt x="592835" y="262889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01"/>
          <p:cNvSpPr/>
          <p:nvPr/>
        </p:nvSpPr>
        <p:spPr>
          <a:xfrm>
            <a:off x="7910067" y="5169407"/>
            <a:ext cx="1119505" cy="254000"/>
          </a:xfrm>
          <a:custGeom>
            <a:avLst/>
            <a:gdLst/>
            <a:ahLst/>
            <a:cxnLst/>
            <a:rect l="l" t="t" r="r" b="b"/>
            <a:pathLst>
              <a:path w="1119504" h="254000">
                <a:moveTo>
                  <a:pt x="1119377" y="253746"/>
                </a:moveTo>
                <a:lnTo>
                  <a:pt x="1069403" y="253258"/>
                </a:lnTo>
                <a:lnTo>
                  <a:pt x="1019473" y="251795"/>
                </a:lnTo>
                <a:lnTo>
                  <a:pt x="969599" y="249361"/>
                </a:lnTo>
                <a:lnTo>
                  <a:pt x="919791" y="245957"/>
                </a:lnTo>
                <a:lnTo>
                  <a:pt x="870060" y="241585"/>
                </a:lnTo>
                <a:lnTo>
                  <a:pt x="820416" y="236247"/>
                </a:lnTo>
                <a:lnTo>
                  <a:pt x="770869" y="229947"/>
                </a:lnTo>
                <a:lnTo>
                  <a:pt x="721431" y="222686"/>
                </a:lnTo>
                <a:lnTo>
                  <a:pt x="672112" y="214466"/>
                </a:lnTo>
                <a:lnTo>
                  <a:pt x="622921" y="205290"/>
                </a:lnTo>
                <a:lnTo>
                  <a:pt x="573871" y="195160"/>
                </a:lnTo>
                <a:lnTo>
                  <a:pt x="524971" y="184078"/>
                </a:lnTo>
                <a:lnTo>
                  <a:pt x="476232" y="172046"/>
                </a:lnTo>
                <a:lnTo>
                  <a:pt x="427664" y="159067"/>
                </a:lnTo>
                <a:lnTo>
                  <a:pt x="379278" y="145143"/>
                </a:lnTo>
                <a:lnTo>
                  <a:pt x="331084" y="130276"/>
                </a:lnTo>
                <a:lnTo>
                  <a:pt x="283093" y="114469"/>
                </a:lnTo>
                <a:lnTo>
                  <a:pt x="235316" y="97723"/>
                </a:lnTo>
                <a:lnTo>
                  <a:pt x="187763" y="80042"/>
                </a:lnTo>
                <a:lnTo>
                  <a:pt x="140444" y="61426"/>
                </a:lnTo>
                <a:lnTo>
                  <a:pt x="93370" y="41879"/>
                </a:lnTo>
                <a:lnTo>
                  <a:pt x="46552" y="21403"/>
                </a:ln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02"/>
          <p:cNvSpPr/>
          <p:nvPr/>
        </p:nvSpPr>
        <p:spPr>
          <a:xfrm>
            <a:off x="2181351" y="5357621"/>
            <a:ext cx="461009" cy="0"/>
          </a:xfrm>
          <a:custGeom>
            <a:avLst/>
            <a:gdLst/>
            <a:ahLst/>
            <a:cxnLst/>
            <a:rect l="l" t="t" r="r" b="b"/>
            <a:pathLst>
              <a:path w="461009">
                <a:moveTo>
                  <a:pt x="461010" y="0"/>
                </a:move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3"/>
          <p:cNvSpPr/>
          <p:nvPr/>
        </p:nvSpPr>
        <p:spPr>
          <a:xfrm>
            <a:off x="9013443" y="5373624"/>
            <a:ext cx="608965" cy="99060"/>
          </a:xfrm>
          <a:custGeom>
            <a:avLst/>
            <a:gdLst/>
            <a:ahLst/>
            <a:cxnLst/>
            <a:rect l="l" t="t" r="r" b="b"/>
            <a:pathLst>
              <a:path w="608965" h="99060">
                <a:moveTo>
                  <a:pt x="32765" y="58673"/>
                </a:moveTo>
                <a:lnTo>
                  <a:pt x="32765" y="40385"/>
                </a:lnTo>
                <a:lnTo>
                  <a:pt x="25145" y="33527"/>
                </a:lnTo>
                <a:lnTo>
                  <a:pt x="6857" y="33527"/>
                </a:lnTo>
                <a:lnTo>
                  <a:pt x="0" y="40385"/>
                </a:lnTo>
                <a:lnTo>
                  <a:pt x="0" y="58673"/>
                </a:lnTo>
                <a:lnTo>
                  <a:pt x="6857" y="66293"/>
                </a:lnTo>
                <a:lnTo>
                  <a:pt x="25145" y="66293"/>
                </a:lnTo>
                <a:lnTo>
                  <a:pt x="32765" y="58673"/>
                </a:lnTo>
                <a:close/>
              </a:path>
              <a:path w="608965" h="99060">
                <a:moveTo>
                  <a:pt x="98297" y="58673"/>
                </a:moveTo>
                <a:lnTo>
                  <a:pt x="98297" y="40385"/>
                </a:lnTo>
                <a:lnTo>
                  <a:pt x="91439" y="33527"/>
                </a:lnTo>
                <a:lnTo>
                  <a:pt x="73151" y="33527"/>
                </a:lnTo>
                <a:lnTo>
                  <a:pt x="65531" y="40385"/>
                </a:lnTo>
                <a:lnTo>
                  <a:pt x="65531" y="58673"/>
                </a:lnTo>
                <a:lnTo>
                  <a:pt x="73151" y="66293"/>
                </a:lnTo>
                <a:lnTo>
                  <a:pt x="91439" y="66293"/>
                </a:lnTo>
                <a:lnTo>
                  <a:pt x="98297" y="58673"/>
                </a:lnTo>
                <a:close/>
              </a:path>
              <a:path w="608965" h="99060">
                <a:moveTo>
                  <a:pt x="164591" y="58673"/>
                </a:moveTo>
                <a:lnTo>
                  <a:pt x="164591" y="40385"/>
                </a:lnTo>
                <a:lnTo>
                  <a:pt x="156971" y="33527"/>
                </a:lnTo>
                <a:lnTo>
                  <a:pt x="138683" y="33527"/>
                </a:lnTo>
                <a:lnTo>
                  <a:pt x="131825" y="40385"/>
                </a:lnTo>
                <a:lnTo>
                  <a:pt x="131825" y="58673"/>
                </a:lnTo>
                <a:lnTo>
                  <a:pt x="138683" y="66293"/>
                </a:lnTo>
                <a:lnTo>
                  <a:pt x="156971" y="66293"/>
                </a:lnTo>
                <a:lnTo>
                  <a:pt x="164591" y="58673"/>
                </a:lnTo>
                <a:close/>
              </a:path>
              <a:path w="608965" h="99060">
                <a:moveTo>
                  <a:pt x="230123" y="58673"/>
                </a:moveTo>
                <a:lnTo>
                  <a:pt x="230123" y="40385"/>
                </a:lnTo>
                <a:lnTo>
                  <a:pt x="223265" y="33527"/>
                </a:lnTo>
                <a:lnTo>
                  <a:pt x="204977" y="33527"/>
                </a:lnTo>
                <a:lnTo>
                  <a:pt x="197357" y="40385"/>
                </a:lnTo>
                <a:lnTo>
                  <a:pt x="197357" y="58673"/>
                </a:lnTo>
                <a:lnTo>
                  <a:pt x="204977" y="66293"/>
                </a:lnTo>
                <a:lnTo>
                  <a:pt x="223265" y="66293"/>
                </a:lnTo>
                <a:lnTo>
                  <a:pt x="230123" y="58673"/>
                </a:lnTo>
                <a:close/>
              </a:path>
              <a:path w="608965" h="99060">
                <a:moveTo>
                  <a:pt x="296417" y="58673"/>
                </a:moveTo>
                <a:lnTo>
                  <a:pt x="296417" y="40385"/>
                </a:lnTo>
                <a:lnTo>
                  <a:pt x="288797" y="33527"/>
                </a:lnTo>
                <a:lnTo>
                  <a:pt x="270509" y="33527"/>
                </a:lnTo>
                <a:lnTo>
                  <a:pt x="262889" y="40385"/>
                </a:lnTo>
                <a:lnTo>
                  <a:pt x="262889" y="58673"/>
                </a:lnTo>
                <a:lnTo>
                  <a:pt x="270509" y="66293"/>
                </a:lnTo>
                <a:lnTo>
                  <a:pt x="288797" y="66293"/>
                </a:lnTo>
                <a:lnTo>
                  <a:pt x="296417" y="58673"/>
                </a:lnTo>
                <a:close/>
              </a:path>
              <a:path w="608965" h="99060">
                <a:moveTo>
                  <a:pt x="361949" y="58673"/>
                </a:moveTo>
                <a:lnTo>
                  <a:pt x="361949" y="40385"/>
                </a:lnTo>
                <a:lnTo>
                  <a:pt x="355091" y="33527"/>
                </a:lnTo>
                <a:lnTo>
                  <a:pt x="336803" y="33527"/>
                </a:lnTo>
                <a:lnTo>
                  <a:pt x="329183" y="40385"/>
                </a:lnTo>
                <a:lnTo>
                  <a:pt x="329183" y="58673"/>
                </a:lnTo>
                <a:lnTo>
                  <a:pt x="336803" y="66293"/>
                </a:lnTo>
                <a:lnTo>
                  <a:pt x="355091" y="66293"/>
                </a:lnTo>
                <a:lnTo>
                  <a:pt x="361949" y="58673"/>
                </a:lnTo>
                <a:close/>
              </a:path>
              <a:path w="608965" h="99060">
                <a:moveTo>
                  <a:pt x="428243" y="58673"/>
                </a:moveTo>
                <a:lnTo>
                  <a:pt x="428243" y="40385"/>
                </a:lnTo>
                <a:lnTo>
                  <a:pt x="420623" y="33527"/>
                </a:lnTo>
                <a:lnTo>
                  <a:pt x="402335" y="33527"/>
                </a:lnTo>
                <a:lnTo>
                  <a:pt x="394715" y="40385"/>
                </a:lnTo>
                <a:lnTo>
                  <a:pt x="394715" y="58673"/>
                </a:lnTo>
                <a:lnTo>
                  <a:pt x="402335" y="66293"/>
                </a:lnTo>
                <a:lnTo>
                  <a:pt x="420623" y="66293"/>
                </a:lnTo>
                <a:lnTo>
                  <a:pt x="428243" y="58673"/>
                </a:lnTo>
                <a:close/>
              </a:path>
              <a:path w="608965" h="99060">
                <a:moveTo>
                  <a:pt x="493775" y="58673"/>
                </a:moveTo>
                <a:lnTo>
                  <a:pt x="493775" y="40385"/>
                </a:lnTo>
                <a:lnTo>
                  <a:pt x="486155" y="33527"/>
                </a:lnTo>
                <a:lnTo>
                  <a:pt x="468629" y="33527"/>
                </a:lnTo>
                <a:lnTo>
                  <a:pt x="461009" y="40385"/>
                </a:lnTo>
                <a:lnTo>
                  <a:pt x="461009" y="58673"/>
                </a:lnTo>
                <a:lnTo>
                  <a:pt x="468629" y="66293"/>
                </a:lnTo>
                <a:lnTo>
                  <a:pt x="486155" y="66293"/>
                </a:lnTo>
                <a:lnTo>
                  <a:pt x="493775" y="58673"/>
                </a:lnTo>
                <a:close/>
              </a:path>
              <a:path w="608965" h="99060">
                <a:moveTo>
                  <a:pt x="608837" y="49529"/>
                </a:moveTo>
                <a:lnTo>
                  <a:pt x="509777" y="0"/>
                </a:lnTo>
                <a:lnTo>
                  <a:pt x="509777" y="99059"/>
                </a:lnTo>
                <a:lnTo>
                  <a:pt x="608837" y="495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4"/>
          <p:cNvSpPr/>
          <p:nvPr/>
        </p:nvSpPr>
        <p:spPr>
          <a:xfrm>
            <a:off x="3333495" y="4804410"/>
            <a:ext cx="66040" cy="224154"/>
          </a:xfrm>
          <a:custGeom>
            <a:avLst/>
            <a:gdLst/>
            <a:ahLst/>
            <a:cxnLst/>
            <a:rect l="l" t="t" r="r" b="b"/>
            <a:pathLst>
              <a:path w="66039" h="224154">
                <a:moveTo>
                  <a:pt x="65531" y="157734"/>
                </a:moveTo>
                <a:lnTo>
                  <a:pt x="0" y="157734"/>
                </a:lnTo>
                <a:lnTo>
                  <a:pt x="24383" y="207069"/>
                </a:lnTo>
                <a:lnTo>
                  <a:pt x="24383" y="169163"/>
                </a:lnTo>
                <a:lnTo>
                  <a:pt x="41147" y="169163"/>
                </a:lnTo>
                <a:lnTo>
                  <a:pt x="41147" y="207069"/>
                </a:lnTo>
                <a:lnTo>
                  <a:pt x="65531" y="157734"/>
                </a:lnTo>
                <a:close/>
              </a:path>
              <a:path w="66039" h="224154">
                <a:moveTo>
                  <a:pt x="41147" y="157734"/>
                </a:moveTo>
                <a:lnTo>
                  <a:pt x="41147" y="0"/>
                </a:lnTo>
                <a:lnTo>
                  <a:pt x="24383" y="0"/>
                </a:lnTo>
                <a:lnTo>
                  <a:pt x="24383" y="157734"/>
                </a:lnTo>
                <a:lnTo>
                  <a:pt x="41147" y="157734"/>
                </a:lnTo>
                <a:close/>
              </a:path>
              <a:path w="66039" h="224154">
                <a:moveTo>
                  <a:pt x="41147" y="207069"/>
                </a:moveTo>
                <a:lnTo>
                  <a:pt x="41147" y="169163"/>
                </a:lnTo>
                <a:lnTo>
                  <a:pt x="24383" y="169163"/>
                </a:lnTo>
                <a:lnTo>
                  <a:pt x="24383" y="207069"/>
                </a:lnTo>
                <a:lnTo>
                  <a:pt x="32765" y="224027"/>
                </a:lnTo>
                <a:lnTo>
                  <a:pt x="41147" y="2070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5"/>
          <p:cNvSpPr/>
          <p:nvPr/>
        </p:nvSpPr>
        <p:spPr>
          <a:xfrm>
            <a:off x="4485639" y="5029200"/>
            <a:ext cx="1115695" cy="188595"/>
          </a:xfrm>
          <a:custGeom>
            <a:avLst/>
            <a:gdLst/>
            <a:ahLst/>
            <a:cxnLst/>
            <a:rect l="l" t="t" r="r" b="b"/>
            <a:pathLst>
              <a:path w="1115695" h="188595">
                <a:moveTo>
                  <a:pt x="1115568" y="0"/>
                </a:moveTo>
                <a:lnTo>
                  <a:pt x="1108710" y="0"/>
                </a:lnTo>
                <a:lnTo>
                  <a:pt x="1101090" y="0"/>
                </a:lnTo>
                <a:lnTo>
                  <a:pt x="1093470" y="0"/>
                </a:lnTo>
                <a:lnTo>
                  <a:pt x="1041145" y="400"/>
                </a:lnTo>
                <a:lnTo>
                  <a:pt x="988928" y="1601"/>
                </a:lnTo>
                <a:lnTo>
                  <a:pt x="936838" y="3597"/>
                </a:lnTo>
                <a:lnTo>
                  <a:pt x="884898" y="6386"/>
                </a:lnTo>
                <a:lnTo>
                  <a:pt x="833129" y="9965"/>
                </a:lnTo>
                <a:lnTo>
                  <a:pt x="781552" y="14329"/>
                </a:lnTo>
                <a:lnTo>
                  <a:pt x="730188" y="19475"/>
                </a:lnTo>
                <a:lnTo>
                  <a:pt x="679061" y="25400"/>
                </a:lnTo>
                <a:lnTo>
                  <a:pt x="628189" y="32101"/>
                </a:lnTo>
                <a:lnTo>
                  <a:pt x="577597" y="39574"/>
                </a:lnTo>
                <a:lnTo>
                  <a:pt x="527304" y="47815"/>
                </a:lnTo>
                <a:lnTo>
                  <a:pt x="477332" y="56821"/>
                </a:lnTo>
                <a:lnTo>
                  <a:pt x="427702" y="66590"/>
                </a:lnTo>
                <a:lnTo>
                  <a:pt x="378437" y="77116"/>
                </a:lnTo>
                <a:lnTo>
                  <a:pt x="329557" y="88397"/>
                </a:lnTo>
                <a:lnTo>
                  <a:pt x="281085" y="100430"/>
                </a:lnTo>
                <a:lnTo>
                  <a:pt x="233041" y="113211"/>
                </a:lnTo>
                <a:lnTo>
                  <a:pt x="185447" y="126736"/>
                </a:lnTo>
                <a:lnTo>
                  <a:pt x="138324" y="141002"/>
                </a:lnTo>
                <a:lnTo>
                  <a:pt x="91694" y="156006"/>
                </a:lnTo>
                <a:lnTo>
                  <a:pt x="45579" y="171744"/>
                </a:lnTo>
                <a:lnTo>
                  <a:pt x="0" y="188214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6"/>
          <p:cNvSpPr/>
          <p:nvPr/>
        </p:nvSpPr>
        <p:spPr>
          <a:xfrm>
            <a:off x="3761739" y="5225795"/>
            <a:ext cx="723900" cy="264160"/>
          </a:xfrm>
          <a:custGeom>
            <a:avLst/>
            <a:gdLst/>
            <a:ahLst/>
            <a:cxnLst/>
            <a:rect l="l" t="t" r="r" b="b"/>
            <a:pathLst>
              <a:path w="723900" h="264160">
                <a:moveTo>
                  <a:pt x="723900" y="0"/>
                </a:moveTo>
                <a:lnTo>
                  <a:pt x="0" y="263652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7"/>
          <p:cNvSpPr/>
          <p:nvPr/>
        </p:nvSpPr>
        <p:spPr>
          <a:xfrm>
            <a:off x="2641599" y="5500877"/>
            <a:ext cx="1117600" cy="187960"/>
          </a:xfrm>
          <a:custGeom>
            <a:avLst/>
            <a:gdLst/>
            <a:ahLst/>
            <a:cxnLst/>
            <a:rect l="l" t="t" r="r" b="b"/>
            <a:pathLst>
              <a:path w="1117600" h="187960">
                <a:moveTo>
                  <a:pt x="0" y="187451"/>
                </a:moveTo>
                <a:lnTo>
                  <a:pt x="51334" y="187085"/>
                </a:lnTo>
                <a:lnTo>
                  <a:pt x="102554" y="185987"/>
                </a:lnTo>
                <a:lnTo>
                  <a:pt x="153640" y="184161"/>
                </a:lnTo>
                <a:lnTo>
                  <a:pt x="204572" y="181611"/>
                </a:lnTo>
                <a:lnTo>
                  <a:pt x="255331" y="178339"/>
                </a:lnTo>
                <a:lnTo>
                  <a:pt x="305897" y="174350"/>
                </a:lnTo>
                <a:lnTo>
                  <a:pt x="356250" y="169646"/>
                </a:lnTo>
                <a:lnTo>
                  <a:pt x="406372" y="164232"/>
                </a:lnTo>
                <a:lnTo>
                  <a:pt x="456243" y="158110"/>
                </a:lnTo>
                <a:lnTo>
                  <a:pt x="505842" y="151284"/>
                </a:lnTo>
                <a:lnTo>
                  <a:pt x="555151" y="143757"/>
                </a:lnTo>
                <a:lnTo>
                  <a:pt x="604151" y="135532"/>
                </a:lnTo>
                <a:lnTo>
                  <a:pt x="652820" y="126614"/>
                </a:lnTo>
                <a:lnTo>
                  <a:pt x="701141" y="117004"/>
                </a:lnTo>
                <a:lnTo>
                  <a:pt x="749092" y="106708"/>
                </a:lnTo>
                <a:lnTo>
                  <a:pt x="796656" y="95727"/>
                </a:lnTo>
                <a:lnTo>
                  <a:pt x="843812" y="84067"/>
                </a:lnTo>
                <a:lnTo>
                  <a:pt x="890541" y="71728"/>
                </a:lnTo>
                <a:lnTo>
                  <a:pt x="936823" y="58717"/>
                </a:lnTo>
                <a:lnTo>
                  <a:pt x="982638" y="45034"/>
                </a:lnTo>
                <a:lnTo>
                  <a:pt x="1027968" y="30685"/>
                </a:lnTo>
                <a:lnTo>
                  <a:pt x="1072792" y="15673"/>
                </a:lnTo>
                <a:lnTo>
                  <a:pt x="1117092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8"/>
          <p:cNvSpPr/>
          <p:nvPr/>
        </p:nvSpPr>
        <p:spPr>
          <a:xfrm>
            <a:off x="5605018" y="5028438"/>
            <a:ext cx="593090" cy="0"/>
          </a:xfrm>
          <a:custGeom>
            <a:avLst/>
            <a:gdLst/>
            <a:ahLst/>
            <a:cxnLst/>
            <a:rect l="l" t="t" r="r" b="b"/>
            <a:pathLst>
              <a:path w="593089">
                <a:moveTo>
                  <a:pt x="0" y="0"/>
                </a:moveTo>
                <a:lnTo>
                  <a:pt x="592836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9"/>
          <p:cNvSpPr/>
          <p:nvPr/>
        </p:nvSpPr>
        <p:spPr>
          <a:xfrm>
            <a:off x="6197854" y="5029200"/>
            <a:ext cx="1139190" cy="186690"/>
          </a:xfrm>
          <a:custGeom>
            <a:avLst/>
            <a:gdLst/>
            <a:ahLst/>
            <a:cxnLst/>
            <a:rect l="l" t="t" r="r" b="b"/>
            <a:pathLst>
              <a:path w="1139189" h="186689">
                <a:moveTo>
                  <a:pt x="0" y="0"/>
                </a:moveTo>
                <a:lnTo>
                  <a:pt x="51844" y="362"/>
                </a:lnTo>
                <a:lnTo>
                  <a:pt x="103602" y="1448"/>
                </a:lnTo>
                <a:lnTo>
                  <a:pt x="155256" y="3255"/>
                </a:lnTo>
                <a:lnTo>
                  <a:pt x="206787" y="5779"/>
                </a:lnTo>
                <a:lnTo>
                  <a:pt x="258179" y="9020"/>
                </a:lnTo>
                <a:lnTo>
                  <a:pt x="309413" y="12973"/>
                </a:lnTo>
                <a:lnTo>
                  <a:pt x="360472" y="17636"/>
                </a:lnTo>
                <a:lnTo>
                  <a:pt x="411338" y="23007"/>
                </a:lnTo>
                <a:lnTo>
                  <a:pt x="461994" y="29082"/>
                </a:lnTo>
                <a:lnTo>
                  <a:pt x="512421" y="35861"/>
                </a:lnTo>
                <a:lnTo>
                  <a:pt x="562603" y="43338"/>
                </a:lnTo>
                <a:lnTo>
                  <a:pt x="612522" y="51513"/>
                </a:lnTo>
                <a:lnTo>
                  <a:pt x="662159" y="60382"/>
                </a:lnTo>
                <a:lnTo>
                  <a:pt x="711498" y="69943"/>
                </a:lnTo>
                <a:lnTo>
                  <a:pt x="760521" y="80194"/>
                </a:lnTo>
                <a:lnTo>
                  <a:pt x="809209" y="91130"/>
                </a:lnTo>
                <a:lnTo>
                  <a:pt x="857545" y="102751"/>
                </a:lnTo>
                <a:lnTo>
                  <a:pt x="905513" y="115053"/>
                </a:lnTo>
                <a:lnTo>
                  <a:pt x="953093" y="128033"/>
                </a:lnTo>
                <a:lnTo>
                  <a:pt x="1000268" y="141690"/>
                </a:lnTo>
                <a:lnTo>
                  <a:pt x="1047021" y="156020"/>
                </a:lnTo>
                <a:lnTo>
                  <a:pt x="1093334" y="171021"/>
                </a:lnTo>
                <a:lnTo>
                  <a:pt x="1139190" y="186689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10"/>
          <p:cNvSpPr/>
          <p:nvPr/>
        </p:nvSpPr>
        <p:spPr>
          <a:xfrm>
            <a:off x="7317231" y="5212080"/>
            <a:ext cx="593090" cy="283210"/>
          </a:xfrm>
          <a:custGeom>
            <a:avLst/>
            <a:gdLst/>
            <a:ahLst/>
            <a:cxnLst/>
            <a:rect l="l" t="t" r="r" b="b"/>
            <a:pathLst>
              <a:path w="593090" h="283210">
                <a:moveTo>
                  <a:pt x="0" y="0"/>
                </a:moveTo>
                <a:lnTo>
                  <a:pt x="592836" y="282702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11"/>
          <p:cNvSpPr/>
          <p:nvPr/>
        </p:nvSpPr>
        <p:spPr>
          <a:xfrm>
            <a:off x="7910067" y="5499354"/>
            <a:ext cx="1119505" cy="253365"/>
          </a:xfrm>
          <a:custGeom>
            <a:avLst/>
            <a:gdLst/>
            <a:ahLst/>
            <a:cxnLst/>
            <a:rect l="l" t="t" r="r" b="b"/>
            <a:pathLst>
              <a:path w="1119504" h="253364">
                <a:moveTo>
                  <a:pt x="1119377" y="252984"/>
                </a:moveTo>
                <a:lnTo>
                  <a:pt x="1069403" y="252496"/>
                </a:lnTo>
                <a:lnTo>
                  <a:pt x="1019473" y="251034"/>
                </a:lnTo>
                <a:lnTo>
                  <a:pt x="969599" y="248601"/>
                </a:lnTo>
                <a:lnTo>
                  <a:pt x="919791" y="245199"/>
                </a:lnTo>
                <a:lnTo>
                  <a:pt x="870060" y="240830"/>
                </a:lnTo>
                <a:lnTo>
                  <a:pt x="820416" y="235499"/>
                </a:lnTo>
                <a:lnTo>
                  <a:pt x="770869" y="229206"/>
                </a:lnTo>
                <a:lnTo>
                  <a:pt x="721431" y="221956"/>
                </a:lnTo>
                <a:lnTo>
                  <a:pt x="672112" y="213750"/>
                </a:lnTo>
                <a:lnTo>
                  <a:pt x="622921" y="204591"/>
                </a:lnTo>
                <a:lnTo>
                  <a:pt x="573871" y="194481"/>
                </a:lnTo>
                <a:lnTo>
                  <a:pt x="524971" y="183424"/>
                </a:lnTo>
                <a:lnTo>
                  <a:pt x="476232" y="171422"/>
                </a:lnTo>
                <a:lnTo>
                  <a:pt x="427664" y="158477"/>
                </a:lnTo>
                <a:lnTo>
                  <a:pt x="379278" y="144592"/>
                </a:lnTo>
                <a:lnTo>
                  <a:pt x="331084" y="129771"/>
                </a:lnTo>
                <a:lnTo>
                  <a:pt x="283093" y="114015"/>
                </a:lnTo>
                <a:lnTo>
                  <a:pt x="235316" y="97327"/>
                </a:lnTo>
                <a:lnTo>
                  <a:pt x="187763" y="79709"/>
                </a:lnTo>
                <a:lnTo>
                  <a:pt x="140444" y="61165"/>
                </a:lnTo>
                <a:lnTo>
                  <a:pt x="93370" y="41697"/>
                </a:lnTo>
                <a:lnTo>
                  <a:pt x="46552" y="21308"/>
                </a:ln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12"/>
          <p:cNvSpPr/>
          <p:nvPr/>
        </p:nvSpPr>
        <p:spPr>
          <a:xfrm>
            <a:off x="2181351" y="5686806"/>
            <a:ext cx="461009" cy="0"/>
          </a:xfrm>
          <a:custGeom>
            <a:avLst/>
            <a:gdLst/>
            <a:ahLst/>
            <a:cxnLst/>
            <a:rect l="l" t="t" r="r" b="b"/>
            <a:pathLst>
              <a:path w="461009">
                <a:moveTo>
                  <a:pt x="461009" y="0"/>
                </a:move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3"/>
          <p:cNvSpPr/>
          <p:nvPr/>
        </p:nvSpPr>
        <p:spPr>
          <a:xfrm>
            <a:off x="9029445" y="5702807"/>
            <a:ext cx="593090" cy="81280"/>
          </a:xfrm>
          <a:custGeom>
            <a:avLst/>
            <a:gdLst/>
            <a:ahLst/>
            <a:cxnLst/>
            <a:rect l="l" t="t" r="r" b="b"/>
            <a:pathLst>
              <a:path w="593090" h="81279">
                <a:moveTo>
                  <a:pt x="510540" y="66293"/>
                </a:moveTo>
                <a:lnTo>
                  <a:pt x="510540" y="33527"/>
                </a:lnTo>
                <a:lnTo>
                  <a:pt x="0" y="33527"/>
                </a:lnTo>
                <a:lnTo>
                  <a:pt x="0" y="66293"/>
                </a:lnTo>
                <a:lnTo>
                  <a:pt x="510540" y="66293"/>
                </a:lnTo>
                <a:close/>
              </a:path>
              <a:path w="593090" h="81279">
                <a:moveTo>
                  <a:pt x="592836" y="49529"/>
                </a:moveTo>
                <a:lnTo>
                  <a:pt x="493775" y="0"/>
                </a:lnTo>
                <a:lnTo>
                  <a:pt x="493775" y="33527"/>
                </a:lnTo>
                <a:lnTo>
                  <a:pt x="510540" y="33527"/>
                </a:lnTo>
                <a:lnTo>
                  <a:pt x="510540" y="80772"/>
                </a:lnTo>
                <a:lnTo>
                  <a:pt x="530351" y="80772"/>
                </a:lnTo>
                <a:lnTo>
                  <a:pt x="592836" y="49529"/>
                </a:lnTo>
                <a:close/>
              </a:path>
              <a:path w="593090" h="81279">
                <a:moveTo>
                  <a:pt x="510540" y="80772"/>
                </a:moveTo>
                <a:lnTo>
                  <a:pt x="510540" y="66293"/>
                </a:lnTo>
                <a:lnTo>
                  <a:pt x="493775" y="66293"/>
                </a:lnTo>
                <a:lnTo>
                  <a:pt x="493775" y="80772"/>
                </a:lnTo>
                <a:lnTo>
                  <a:pt x="510540" y="807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4"/>
          <p:cNvSpPr/>
          <p:nvPr/>
        </p:nvSpPr>
        <p:spPr>
          <a:xfrm>
            <a:off x="7811610" y="4804410"/>
            <a:ext cx="66040" cy="24765"/>
          </a:xfrm>
          <a:custGeom>
            <a:avLst/>
            <a:gdLst/>
            <a:ahLst/>
            <a:cxnLst/>
            <a:rect l="l" t="t" r="r" b="b"/>
            <a:pathLst>
              <a:path w="66040" h="24764">
                <a:moveTo>
                  <a:pt x="0" y="24384"/>
                </a:moveTo>
                <a:lnTo>
                  <a:pt x="65849" y="24384"/>
                </a:lnTo>
                <a:lnTo>
                  <a:pt x="65849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5"/>
          <p:cNvSpPr/>
          <p:nvPr/>
        </p:nvSpPr>
        <p:spPr>
          <a:xfrm>
            <a:off x="2642362" y="4803648"/>
            <a:ext cx="1119505" cy="948690"/>
          </a:xfrm>
          <a:custGeom>
            <a:avLst/>
            <a:gdLst/>
            <a:ahLst/>
            <a:cxnLst/>
            <a:rect l="l" t="t" r="r" b="b"/>
            <a:pathLst>
              <a:path w="1119505" h="948689">
                <a:moveTo>
                  <a:pt x="0" y="0"/>
                </a:moveTo>
                <a:lnTo>
                  <a:pt x="0" y="948689"/>
                </a:lnTo>
                <a:lnTo>
                  <a:pt x="1119378" y="948689"/>
                </a:lnTo>
                <a:lnTo>
                  <a:pt x="111937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6"/>
          <p:cNvSpPr/>
          <p:nvPr/>
        </p:nvSpPr>
        <p:spPr>
          <a:xfrm>
            <a:off x="2642362" y="4804410"/>
            <a:ext cx="1119505" cy="948055"/>
          </a:xfrm>
          <a:custGeom>
            <a:avLst/>
            <a:gdLst/>
            <a:ahLst/>
            <a:cxnLst/>
            <a:rect l="l" t="t" r="r" b="b"/>
            <a:pathLst>
              <a:path w="1119505" h="948054">
                <a:moveTo>
                  <a:pt x="0" y="0"/>
                </a:moveTo>
                <a:lnTo>
                  <a:pt x="0" y="947927"/>
                </a:lnTo>
                <a:lnTo>
                  <a:pt x="1119378" y="947927"/>
                </a:lnTo>
                <a:lnTo>
                  <a:pt x="1119378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7"/>
          <p:cNvSpPr/>
          <p:nvPr/>
        </p:nvSpPr>
        <p:spPr>
          <a:xfrm>
            <a:off x="7910067" y="4803648"/>
            <a:ext cx="1119505" cy="980440"/>
          </a:xfrm>
          <a:custGeom>
            <a:avLst/>
            <a:gdLst/>
            <a:ahLst/>
            <a:cxnLst/>
            <a:rect l="l" t="t" r="r" b="b"/>
            <a:pathLst>
              <a:path w="1119504" h="980439">
                <a:moveTo>
                  <a:pt x="0" y="0"/>
                </a:moveTo>
                <a:lnTo>
                  <a:pt x="0" y="979932"/>
                </a:lnTo>
                <a:lnTo>
                  <a:pt x="1119377" y="979932"/>
                </a:lnTo>
                <a:lnTo>
                  <a:pt x="1119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8"/>
          <p:cNvSpPr/>
          <p:nvPr/>
        </p:nvSpPr>
        <p:spPr>
          <a:xfrm>
            <a:off x="7910067" y="480441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9"/>
          <p:cNvSpPr/>
          <p:nvPr/>
        </p:nvSpPr>
        <p:spPr>
          <a:xfrm>
            <a:off x="9029445" y="4804410"/>
            <a:ext cx="0" cy="979169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979170"/>
                </a:moveTo>
                <a:lnTo>
                  <a:pt x="0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20"/>
          <p:cNvSpPr/>
          <p:nvPr/>
        </p:nvSpPr>
        <p:spPr>
          <a:xfrm>
            <a:off x="6197854" y="4803648"/>
            <a:ext cx="1119505" cy="487680"/>
          </a:xfrm>
          <a:custGeom>
            <a:avLst/>
            <a:gdLst/>
            <a:ahLst/>
            <a:cxnLst/>
            <a:rect l="l" t="t" r="r" b="b"/>
            <a:pathLst>
              <a:path w="1119504" h="487679">
                <a:moveTo>
                  <a:pt x="0" y="0"/>
                </a:moveTo>
                <a:lnTo>
                  <a:pt x="0" y="487680"/>
                </a:lnTo>
                <a:lnTo>
                  <a:pt x="1119377" y="487679"/>
                </a:lnTo>
                <a:lnTo>
                  <a:pt x="1119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21"/>
          <p:cNvSpPr/>
          <p:nvPr/>
        </p:nvSpPr>
        <p:spPr>
          <a:xfrm>
            <a:off x="6197854" y="4804410"/>
            <a:ext cx="1119505" cy="487045"/>
          </a:xfrm>
          <a:custGeom>
            <a:avLst/>
            <a:gdLst/>
            <a:ahLst/>
            <a:cxnLst/>
            <a:rect l="l" t="t" r="r" b="b"/>
            <a:pathLst>
              <a:path w="1119504" h="487045">
                <a:moveTo>
                  <a:pt x="0" y="0"/>
                </a:moveTo>
                <a:lnTo>
                  <a:pt x="0" y="486918"/>
                </a:lnTo>
                <a:lnTo>
                  <a:pt x="1119377" y="486918"/>
                </a:lnTo>
                <a:lnTo>
                  <a:pt x="1119377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22"/>
          <p:cNvSpPr/>
          <p:nvPr/>
        </p:nvSpPr>
        <p:spPr>
          <a:xfrm>
            <a:off x="4485639" y="4803648"/>
            <a:ext cx="1119505" cy="487680"/>
          </a:xfrm>
          <a:custGeom>
            <a:avLst/>
            <a:gdLst/>
            <a:ahLst/>
            <a:cxnLst/>
            <a:rect l="l" t="t" r="r" b="b"/>
            <a:pathLst>
              <a:path w="1119504" h="487679">
                <a:moveTo>
                  <a:pt x="0" y="0"/>
                </a:moveTo>
                <a:lnTo>
                  <a:pt x="0" y="487679"/>
                </a:lnTo>
                <a:lnTo>
                  <a:pt x="1119377" y="487679"/>
                </a:lnTo>
                <a:lnTo>
                  <a:pt x="1119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3"/>
          <p:cNvSpPr/>
          <p:nvPr/>
        </p:nvSpPr>
        <p:spPr>
          <a:xfrm>
            <a:off x="4485639" y="4804410"/>
            <a:ext cx="1119505" cy="487045"/>
          </a:xfrm>
          <a:custGeom>
            <a:avLst/>
            <a:gdLst/>
            <a:ahLst/>
            <a:cxnLst/>
            <a:rect l="l" t="t" r="r" b="b"/>
            <a:pathLst>
              <a:path w="1119504" h="487045">
                <a:moveTo>
                  <a:pt x="0" y="0"/>
                </a:moveTo>
                <a:lnTo>
                  <a:pt x="0" y="486918"/>
                </a:lnTo>
                <a:lnTo>
                  <a:pt x="1119377" y="486918"/>
                </a:lnTo>
                <a:lnTo>
                  <a:pt x="1119377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4"/>
          <p:cNvSpPr/>
          <p:nvPr/>
        </p:nvSpPr>
        <p:spPr>
          <a:xfrm>
            <a:off x="4485639" y="4804410"/>
            <a:ext cx="266700" cy="83820"/>
          </a:xfrm>
          <a:custGeom>
            <a:avLst/>
            <a:gdLst/>
            <a:ahLst/>
            <a:cxnLst/>
            <a:rect l="l" t="t" r="r" b="b"/>
            <a:pathLst>
              <a:path w="266700" h="83820">
                <a:moveTo>
                  <a:pt x="266186" y="0"/>
                </a:moveTo>
                <a:lnTo>
                  <a:pt x="185447" y="22342"/>
                </a:lnTo>
                <a:lnTo>
                  <a:pt x="138324" y="36608"/>
                </a:lnTo>
                <a:lnTo>
                  <a:pt x="91694" y="51612"/>
                </a:lnTo>
                <a:lnTo>
                  <a:pt x="45579" y="67350"/>
                </a:lnTo>
                <a:lnTo>
                  <a:pt x="0" y="8382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5"/>
          <p:cNvSpPr/>
          <p:nvPr/>
        </p:nvSpPr>
        <p:spPr>
          <a:xfrm>
            <a:off x="3761739" y="4896612"/>
            <a:ext cx="723900" cy="262890"/>
          </a:xfrm>
          <a:custGeom>
            <a:avLst/>
            <a:gdLst/>
            <a:ahLst/>
            <a:cxnLst/>
            <a:rect l="l" t="t" r="r" b="b"/>
            <a:pathLst>
              <a:path w="723900" h="262889">
                <a:moveTo>
                  <a:pt x="723899" y="0"/>
                </a:moveTo>
                <a:lnTo>
                  <a:pt x="0" y="262889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6"/>
          <p:cNvSpPr/>
          <p:nvPr/>
        </p:nvSpPr>
        <p:spPr>
          <a:xfrm>
            <a:off x="2641599" y="5171694"/>
            <a:ext cx="1117600" cy="187960"/>
          </a:xfrm>
          <a:custGeom>
            <a:avLst/>
            <a:gdLst/>
            <a:ahLst/>
            <a:cxnLst/>
            <a:rect l="l" t="t" r="r" b="b"/>
            <a:pathLst>
              <a:path w="1117600" h="187960">
                <a:moveTo>
                  <a:pt x="0" y="187451"/>
                </a:moveTo>
                <a:lnTo>
                  <a:pt x="51334" y="187085"/>
                </a:lnTo>
                <a:lnTo>
                  <a:pt x="102554" y="185987"/>
                </a:lnTo>
                <a:lnTo>
                  <a:pt x="153640" y="184161"/>
                </a:lnTo>
                <a:lnTo>
                  <a:pt x="204572" y="181611"/>
                </a:lnTo>
                <a:lnTo>
                  <a:pt x="255331" y="178339"/>
                </a:lnTo>
                <a:lnTo>
                  <a:pt x="305897" y="174350"/>
                </a:lnTo>
                <a:lnTo>
                  <a:pt x="356250" y="169646"/>
                </a:lnTo>
                <a:lnTo>
                  <a:pt x="406372" y="164232"/>
                </a:lnTo>
                <a:lnTo>
                  <a:pt x="456243" y="158110"/>
                </a:lnTo>
                <a:lnTo>
                  <a:pt x="505842" y="151284"/>
                </a:lnTo>
                <a:lnTo>
                  <a:pt x="555151" y="143757"/>
                </a:lnTo>
                <a:lnTo>
                  <a:pt x="604151" y="135532"/>
                </a:lnTo>
                <a:lnTo>
                  <a:pt x="652820" y="126614"/>
                </a:lnTo>
                <a:lnTo>
                  <a:pt x="701141" y="117004"/>
                </a:lnTo>
                <a:lnTo>
                  <a:pt x="749092" y="106708"/>
                </a:lnTo>
                <a:lnTo>
                  <a:pt x="796656" y="95727"/>
                </a:lnTo>
                <a:lnTo>
                  <a:pt x="843812" y="84067"/>
                </a:lnTo>
                <a:lnTo>
                  <a:pt x="890541" y="71728"/>
                </a:lnTo>
                <a:lnTo>
                  <a:pt x="936823" y="58717"/>
                </a:lnTo>
                <a:lnTo>
                  <a:pt x="982638" y="45034"/>
                </a:lnTo>
                <a:lnTo>
                  <a:pt x="1027968" y="30685"/>
                </a:lnTo>
                <a:lnTo>
                  <a:pt x="1072792" y="15673"/>
                </a:lnTo>
                <a:lnTo>
                  <a:pt x="1117092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7"/>
          <p:cNvSpPr/>
          <p:nvPr/>
        </p:nvSpPr>
        <p:spPr>
          <a:xfrm>
            <a:off x="7063039" y="4804410"/>
            <a:ext cx="274320" cy="81915"/>
          </a:xfrm>
          <a:custGeom>
            <a:avLst/>
            <a:gdLst/>
            <a:ahLst/>
            <a:cxnLst/>
            <a:rect l="l" t="t" r="r" b="b"/>
            <a:pathLst>
              <a:path w="274320" h="81914">
                <a:moveTo>
                  <a:pt x="0" y="0"/>
                </a:moveTo>
                <a:lnTo>
                  <a:pt x="40327" y="10294"/>
                </a:lnTo>
                <a:lnTo>
                  <a:pt x="87907" y="23210"/>
                </a:lnTo>
                <a:lnTo>
                  <a:pt x="135082" y="36795"/>
                </a:lnTo>
                <a:lnTo>
                  <a:pt x="181835" y="51046"/>
                </a:lnTo>
                <a:lnTo>
                  <a:pt x="228148" y="65960"/>
                </a:lnTo>
                <a:lnTo>
                  <a:pt x="274004" y="81534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8"/>
          <p:cNvSpPr/>
          <p:nvPr/>
        </p:nvSpPr>
        <p:spPr>
          <a:xfrm>
            <a:off x="7317231" y="4896612"/>
            <a:ext cx="593090" cy="262890"/>
          </a:xfrm>
          <a:custGeom>
            <a:avLst/>
            <a:gdLst/>
            <a:ahLst/>
            <a:cxnLst/>
            <a:rect l="l" t="t" r="r" b="b"/>
            <a:pathLst>
              <a:path w="593090" h="262889">
                <a:moveTo>
                  <a:pt x="0" y="0"/>
                </a:moveTo>
                <a:lnTo>
                  <a:pt x="592835" y="262889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9"/>
          <p:cNvSpPr/>
          <p:nvPr/>
        </p:nvSpPr>
        <p:spPr>
          <a:xfrm>
            <a:off x="7910067" y="5169407"/>
            <a:ext cx="1119505" cy="254000"/>
          </a:xfrm>
          <a:custGeom>
            <a:avLst/>
            <a:gdLst/>
            <a:ahLst/>
            <a:cxnLst/>
            <a:rect l="l" t="t" r="r" b="b"/>
            <a:pathLst>
              <a:path w="1119504" h="254000">
                <a:moveTo>
                  <a:pt x="1119377" y="253746"/>
                </a:moveTo>
                <a:lnTo>
                  <a:pt x="1069403" y="253258"/>
                </a:lnTo>
                <a:lnTo>
                  <a:pt x="1019473" y="251795"/>
                </a:lnTo>
                <a:lnTo>
                  <a:pt x="969599" y="249361"/>
                </a:lnTo>
                <a:lnTo>
                  <a:pt x="919791" y="245957"/>
                </a:lnTo>
                <a:lnTo>
                  <a:pt x="870060" y="241585"/>
                </a:lnTo>
                <a:lnTo>
                  <a:pt x="820416" y="236247"/>
                </a:lnTo>
                <a:lnTo>
                  <a:pt x="770869" y="229947"/>
                </a:lnTo>
                <a:lnTo>
                  <a:pt x="721431" y="222686"/>
                </a:lnTo>
                <a:lnTo>
                  <a:pt x="672112" y="214466"/>
                </a:lnTo>
                <a:lnTo>
                  <a:pt x="622921" y="205290"/>
                </a:lnTo>
                <a:lnTo>
                  <a:pt x="573871" y="195160"/>
                </a:lnTo>
                <a:lnTo>
                  <a:pt x="524971" y="184078"/>
                </a:lnTo>
                <a:lnTo>
                  <a:pt x="476232" y="172046"/>
                </a:lnTo>
                <a:lnTo>
                  <a:pt x="427664" y="159067"/>
                </a:lnTo>
                <a:lnTo>
                  <a:pt x="379278" y="145143"/>
                </a:lnTo>
                <a:lnTo>
                  <a:pt x="331084" y="130276"/>
                </a:lnTo>
                <a:lnTo>
                  <a:pt x="283093" y="114469"/>
                </a:lnTo>
                <a:lnTo>
                  <a:pt x="235316" y="97723"/>
                </a:lnTo>
                <a:lnTo>
                  <a:pt x="187763" y="80042"/>
                </a:lnTo>
                <a:lnTo>
                  <a:pt x="140444" y="61426"/>
                </a:lnTo>
                <a:lnTo>
                  <a:pt x="93370" y="41879"/>
                </a:lnTo>
                <a:lnTo>
                  <a:pt x="46552" y="21403"/>
                </a:ln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30"/>
          <p:cNvSpPr/>
          <p:nvPr/>
        </p:nvSpPr>
        <p:spPr>
          <a:xfrm>
            <a:off x="2181351" y="5357621"/>
            <a:ext cx="461009" cy="0"/>
          </a:xfrm>
          <a:custGeom>
            <a:avLst/>
            <a:gdLst/>
            <a:ahLst/>
            <a:cxnLst/>
            <a:rect l="l" t="t" r="r" b="b"/>
            <a:pathLst>
              <a:path w="461009">
                <a:moveTo>
                  <a:pt x="461010" y="0"/>
                </a:move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31"/>
          <p:cNvSpPr/>
          <p:nvPr/>
        </p:nvSpPr>
        <p:spPr>
          <a:xfrm>
            <a:off x="9013443" y="5373624"/>
            <a:ext cx="608965" cy="99060"/>
          </a:xfrm>
          <a:custGeom>
            <a:avLst/>
            <a:gdLst/>
            <a:ahLst/>
            <a:cxnLst/>
            <a:rect l="l" t="t" r="r" b="b"/>
            <a:pathLst>
              <a:path w="608965" h="99060">
                <a:moveTo>
                  <a:pt x="32765" y="58673"/>
                </a:moveTo>
                <a:lnTo>
                  <a:pt x="32765" y="40385"/>
                </a:lnTo>
                <a:lnTo>
                  <a:pt x="25145" y="33527"/>
                </a:lnTo>
                <a:lnTo>
                  <a:pt x="6857" y="33527"/>
                </a:lnTo>
                <a:lnTo>
                  <a:pt x="0" y="40385"/>
                </a:lnTo>
                <a:lnTo>
                  <a:pt x="0" y="58673"/>
                </a:lnTo>
                <a:lnTo>
                  <a:pt x="6857" y="66293"/>
                </a:lnTo>
                <a:lnTo>
                  <a:pt x="25145" y="66293"/>
                </a:lnTo>
                <a:lnTo>
                  <a:pt x="32765" y="58673"/>
                </a:lnTo>
                <a:close/>
              </a:path>
              <a:path w="608965" h="99060">
                <a:moveTo>
                  <a:pt x="98297" y="58673"/>
                </a:moveTo>
                <a:lnTo>
                  <a:pt x="98297" y="40385"/>
                </a:lnTo>
                <a:lnTo>
                  <a:pt x="91439" y="33527"/>
                </a:lnTo>
                <a:lnTo>
                  <a:pt x="73151" y="33527"/>
                </a:lnTo>
                <a:lnTo>
                  <a:pt x="65531" y="40385"/>
                </a:lnTo>
                <a:lnTo>
                  <a:pt x="65531" y="58673"/>
                </a:lnTo>
                <a:lnTo>
                  <a:pt x="73151" y="66293"/>
                </a:lnTo>
                <a:lnTo>
                  <a:pt x="91439" y="66293"/>
                </a:lnTo>
                <a:lnTo>
                  <a:pt x="98297" y="58673"/>
                </a:lnTo>
                <a:close/>
              </a:path>
              <a:path w="608965" h="99060">
                <a:moveTo>
                  <a:pt x="164591" y="58673"/>
                </a:moveTo>
                <a:lnTo>
                  <a:pt x="164591" y="40385"/>
                </a:lnTo>
                <a:lnTo>
                  <a:pt x="156971" y="33527"/>
                </a:lnTo>
                <a:lnTo>
                  <a:pt x="138683" y="33527"/>
                </a:lnTo>
                <a:lnTo>
                  <a:pt x="131825" y="40385"/>
                </a:lnTo>
                <a:lnTo>
                  <a:pt x="131825" y="58673"/>
                </a:lnTo>
                <a:lnTo>
                  <a:pt x="138683" y="66293"/>
                </a:lnTo>
                <a:lnTo>
                  <a:pt x="156971" y="66293"/>
                </a:lnTo>
                <a:lnTo>
                  <a:pt x="164591" y="58673"/>
                </a:lnTo>
                <a:close/>
              </a:path>
              <a:path w="608965" h="99060">
                <a:moveTo>
                  <a:pt x="230123" y="58673"/>
                </a:moveTo>
                <a:lnTo>
                  <a:pt x="230123" y="40385"/>
                </a:lnTo>
                <a:lnTo>
                  <a:pt x="223265" y="33527"/>
                </a:lnTo>
                <a:lnTo>
                  <a:pt x="204977" y="33527"/>
                </a:lnTo>
                <a:lnTo>
                  <a:pt x="197357" y="40385"/>
                </a:lnTo>
                <a:lnTo>
                  <a:pt x="197357" y="58673"/>
                </a:lnTo>
                <a:lnTo>
                  <a:pt x="204977" y="66293"/>
                </a:lnTo>
                <a:lnTo>
                  <a:pt x="223265" y="66293"/>
                </a:lnTo>
                <a:lnTo>
                  <a:pt x="230123" y="58673"/>
                </a:lnTo>
                <a:close/>
              </a:path>
              <a:path w="608965" h="99060">
                <a:moveTo>
                  <a:pt x="296417" y="58673"/>
                </a:moveTo>
                <a:lnTo>
                  <a:pt x="296417" y="40385"/>
                </a:lnTo>
                <a:lnTo>
                  <a:pt x="288797" y="33527"/>
                </a:lnTo>
                <a:lnTo>
                  <a:pt x="270509" y="33527"/>
                </a:lnTo>
                <a:lnTo>
                  <a:pt x="262889" y="40385"/>
                </a:lnTo>
                <a:lnTo>
                  <a:pt x="262889" y="58673"/>
                </a:lnTo>
                <a:lnTo>
                  <a:pt x="270509" y="66293"/>
                </a:lnTo>
                <a:lnTo>
                  <a:pt x="288797" y="66293"/>
                </a:lnTo>
                <a:lnTo>
                  <a:pt x="296417" y="58673"/>
                </a:lnTo>
                <a:close/>
              </a:path>
              <a:path w="608965" h="99060">
                <a:moveTo>
                  <a:pt x="361949" y="58673"/>
                </a:moveTo>
                <a:lnTo>
                  <a:pt x="361949" y="40385"/>
                </a:lnTo>
                <a:lnTo>
                  <a:pt x="355091" y="33527"/>
                </a:lnTo>
                <a:lnTo>
                  <a:pt x="336803" y="33527"/>
                </a:lnTo>
                <a:lnTo>
                  <a:pt x="329183" y="40385"/>
                </a:lnTo>
                <a:lnTo>
                  <a:pt x="329183" y="58673"/>
                </a:lnTo>
                <a:lnTo>
                  <a:pt x="336803" y="66293"/>
                </a:lnTo>
                <a:lnTo>
                  <a:pt x="355091" y="66293"/>
                </a:lnTo>
                <a:lnTo>
                  <a:pt x="361949" y="58673"/>
                </a:lnTo>
                <a:close/>
              </a:path>
              <a:path w="608965" h="99060">
                <a:moveTo>
                  <a:pt x="428243" y="58673"/>
                </a:moveTo>
                <a:lnTo>
                  <a:pt x="428243" y="40385"/>
                </a:lnTo>
                <a:lnTo>
                  <a:pt x="420623" y="33527"/>
                </a:lnTo>
                <a:lnTo>
                  <a:pt x="402335" y="33527"/>
                </a:lnTo>
                <a:lnTo>
                  <a:pt x="394715" y="40385"/>
                </a:lnTo>
                <a:lnTo>
                  <a:pt x="394715" y="58673"/>
                </a:lnTo>
                <a:lnTo>
                  <a:pt x="402335" y="66293"/>
                </a:lnTo>
                <a:lnTo>
                  <a:pt x="420623" y="66293"/>
                </a:lnTo>
                <a:lnTo>
                  <a:pt x="428243" y="58673"/>
                </a:lnTo>
                <a:close/>
              </a:path>
              <a:path w="608965" h="99060">
                <a:moveTo>
                  <a:pt x="493775" y="58673"/>
                </a:moveTo>
                <a:lnTo>
                  <a:pt x="493775" y="40385"/>
                </a:lnTo>
                <a:lnTo>
                  <a:pt x="486155" y="33527"/>
                </a:lnTo>
                <a:lnTo>
                  <a:pt x="468629" y="33527"/>
                </a:lnTo>
                <a:lnTo>
                  <a:pt x="461009" y="40385"/>
                </a:lnTo>
                <a:lnTo>
                  <a:pt x="461009" y="58673"/>
                </a:lnTo>
                <a:lnTo>
                  <a:pt x="468629" y="66293"/>
                </a:lnTo>
                <a:lnTo>
                  <a:pt x="486155" y="66293"/>
                </a:lnTo>
                <a:lnTo>
                  <a:pt x="493775" y="58673"/>
                </a:lnTo>
                <a:close/>
              </a:path>
              <a:path w="608965" h="99060">
                <a:moveTo>
                  <a:pt x="608837" y="49529"/>
                </a:moveTo>
                <a:lnTo>
                  <a:pt x="509777" y="0"/>
                </a:lnTo>
                <a:lnTo>
                  <a:pt x="509777" y="99059"/>
                </a:lnTo>
                <a:lnTo>
                  <a:pt x="608837" y="495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32"/>
          <p:cNvSpPr/>
          <p:nvPr/>
        </p:nvSpPr>
        <p:spPr>
          <a:xfrm>
            <a:off x="4485639" y="4804410"/>
            <a:ext cx="266700" cy="83820"/>
          </a:xfrm>
          <a:custGeom>
            <a:avLst/>
            <a:gdLst/>
            <a:ahLst/>
            <a:cxnLst/>
            <a:rect l="l" t="t" r="r" b="b"/>
            <a:pathLst>
              <a:path w="266700" h="83820">
                <a:moveTo>
                  <a:pt x="266186" y="0"/>
                </a:moveTo>
                <a:lnTo>
                  <a:pt x="185447" y="22342"/>
                </a:lnTo>
                <a:lnTo>
                  <a:pt x="138324" y="36608"/>
                </a:lnTo>
                <a:lnTo>
                  <a:pt x="91694" y="51612"/>
                </a:lnTo>
                <a:lnTo>
                  <a:pt x="45579" y="67350"/>
                </a:lnTo>
                <a:lnTo>
                  <a:pt x="0" y="8382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3"/>
          <p:cNvSpPr/>
          <p:nvPr/>
        </p:nvSpPr>
        <p:spPr>
          <a:xfrm>
            <a:off x="3761739" y="4896612"/>
            <a:ext cx="723900" cy="262890"/>
          </a:xfrm>
          <a:custGeom>
            <a:avLst/>
            <a:gdLst/>
            <a:ahLst/>
            <a:cxnLst/>
            <a:rect l="l" t="t" r="r" b="b"/>
            <a:pathLst>
              <a:path w="723900" h="262889">
                <a:moveTo>
                  <a:pt x="723899" y="0"/>
                </a:moveTo>
                <a:lnTo>
                  <a:pt x="0" y="262889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4"/>
          <p:cNvSpPr/>
          <p:nvPr/>
        </p:nvSpPr>
        <p:spPr>
          <a:xfrm>
            <a:off x="2641599" y="5171694"/>
            <a:ext cx="1117600" cy="187960"/>
          </a:xfrm>
          <a:custGeom>
            <a:avLst/>
            <a:gdLst/>
            <a:ahLst/>
            <a:cxnLst/>
            <a:rect l="l" t="t" r="r" b="b"/>
            <a:pathLst>
              <a:path w="1117600" h="187960">
                <a:moveTo>
                  <a:pt x="0" y="187451"/>
                </a:moveTo>
                <a:lnTo>
                  <a:pt x="51334" y="187085"/>
                </a:lnTo>
                <a:lnTo>
                  <a:pt x="102554" y="185987"/>
                </a:lnTo>
                <a:lnTo>
                  <a:pt x="153640" y="184161"/>
                </a:lnTo>
                <a:lnTo>
                  <a:pt x="204572" y="181611"/>
                </a:lnTo>
                <a:lnTo>
                  <a:pt x="255331" y="178339"/>
                </a:lnTo>
                <a:lnTo>
                  <a:pt x="305897" y="174350"/>
                </a:lnTo>
                <a:lnTo>
                  <a:pt x="356250" y="169646"/>
                </a:lnTo>
                <a:lnTo>
                  <a:pt x="406372" y="164232"/>
                </a:lnTo>
                <a:lnTo>
                  <a:pt x="456243" y="158110"/>
                </a:lnTo>
                <a:lnTo>
                  <a:pt x="505842" y="151284"/>
                </a:lnTo>
                <a:lnTo>
                  <a:pt x="555151" y="143757"/>
                </a:lnTo>
                <a:lnTo>
                  <a:pt x="604151" y="135532"/>
                </a:lnTo>
                <a:lnTo>
                  <a:pt x="652820" y="126614"/>
                </a:lnTo>
                <a:lnTo>
                  <a:pt x="701141" y="117004"/>
                </a:lnTo>
                <a:lnTo>
                  <a:pt x="749092" y="106708"/>
                </a:lnTo>
                <a:lnTo>
                  <a:pt x="796656" y="95727"/>
                </a:lnTo>
                <a:lnTo>
                  <a:pt x="843812" y="84067"/>
                </a:lnTo>
                <a:lnTo>
                  <a:pt x="890541" y="71728"/>
                </a:lnTo>
                <a:lnTo>
                  <a:pt x="936823" y="58717"/>
                </a:lnTo>
                <a:lnTo>
                  <a:pt x="982638" y="45034"/>
                </a:lnTo>
                <a:lnTo>
                  <a:pt x="1027968" y="30685"/>
                </a:lnTo>
                <a:lnTo>
                  <a:pt x="1072792" y="15673"/>
                </a:lnTo>
                <a:lnTo>
                  <a:pt x="1117092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5"/>
          <p:cNvSpPr/>
          <p:nvPr/>
        </p:nvSpPr>
        <p:spPr>
          <a:xfrm>
            <a:off x="7063039" y="4804410"/>
            <a:ext cx="274320" cy="81915"/>
          </a:xfrm>
          <a:custGeom>
            <a:avLst/>
            <a:gdLst/>
            <a:ahLst/>
            <a:cxnLst/>
            <a:rect l="l" t="t" r="r" b="b"/>
            <a:pathLst>
              <a:path w="274320" h="81914">
                <a:moveTo>
                  <a:pt x="0" y="0"/>
                </a:moveTo>
                <a:lnTo>
                  <a:pt x="40327" y="10294"/>
                </a:lnTo>
                <a:lnTo>
                  <a:pt x="87907" y="23210"/>
                </a:lnTo>
                <a:lnTo>
                  <a:pt x="135082" y="36795"/>
                </a:lnTo>
                <a:lnTo>
                  <a:pt x="181835" y="51046"/>
                </a:lnTo>
                <a:lnTo>
                  <a:pt x="228148" y="65960"/>
                </a:lnTo>
                <a:lnTo>
                  <a:pt x="274004" y="81534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6"/>
          <p:cNvSpPr/>
          <p:nvPr/>
        </p:nvSpPr>
        <p:spPr>
          <a:xfrm>
            <a:off x="7317231" y="4896612"/>
            <a:ext cx="593090" cy="262890"/>
          </a:xfrm>
          <a:custGeom>
            <a:avLst/>
            <a:gdLst/>
            <a:ahLst/>
            <a:cxnLst/>
            <a:rect l="l" t="t" r="r" b="b"/>
            <a:pathLst>
              <a:path w="593090" h="262889">
                <a:moveTo>
                  <a:pt x="0" y="0"/>
                </a:moveTo>
                <a:lnTo>
                  <a:pt x="592835" y="262889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7"/>
          <p:cNvSpPr/>
          <p:nvPr/>
        </p:nvSpPr>
        <p:spPr>
          <a:xfrm>
            <a:off x="7910067" y="5169407"/>
            <a:ext cx="1119505" cy="254000"/>
          </a:xfrm>
          <a:custGeom>
            <a:avLst/>
            <a:gdLst/>
            <a:ahLst/>
            <a:cxnLst/>
            <a:rect l="l" t="t" r="r" b="b"/>
            <a:pathLst>
              <a:path w="1119504" h="254000">
                <a:moveTo>
                  <a:pt x="1119377" y="253746"/>
                </a:moveTo>
                <a:lnTo>
                  <a:pt x="1069403" y="253258"/>
                </a:lnTo>
                <a:lnTo>
                  <a:pt x="1019473" y="251795"/>
                </a:lnTo>
                <a:lnTo>
                  <a:pt x="969599" y="249361"/>
                </a:lnTo>
                <a:lnTo>
                  <a:pt x="919791" y="245957"/>
                </a:lnTo>
                <a:lnTo>
                  <a:pt x="870060" y="241585"/>
                </a:lnTo>
                <a:lnTo>
                  <a:pt x="820416" y="236247"/>
                </a:lnTo>
                <a:lnTo>
                  <a:pt x="770869" y="229947"/>
                </a:lnTo>
                <a:lnTo>
                  <a:pt x="721431" y="222686"/>
                </a:lnTo>
                <a:lnTo>
                  <a:pt x="672112" y="214466"/>
                </a:lnTo>
                <a:lnTo>
                  <a:pt x="622921" y="205290"/>
                </a:lnTo>
                <a:lnTo>
                  <a:pt x="573871" y="195160"/>
                </a:lnTo>
                <a:lnTo>
                  <a:pt x="524971" y="184078"/>
                </a:lnTo>
                <a:lnTo>
                  <a:pt x="476232" y="172046"/>
                </a:lnTo>
                <a:lnTo>
                  <a:pt x="427664" y="159067"/>
                </a:lnTo>
                <a:lnTo>
                  <a:pt x="379278" y="145143"/>
                </a:lnTo>
                <a:lnTo>
                  <a:pt x="331084" y="130276"/>
                </a:lnTo>
                <a:lnTo>
                  <a:pt x="283093" y="114469"/>
                </a:lnTo>
                <a:lnTo>
                  <a:pt x="235316" y="97723"/>
                </a:lnTo>
                <a:lnTo>
                  <a:pt x="187763" y="80042"/>
                </a:lnTo>
                <a:lnTo>
                  <a:pt x="140444" y="61426"/>
                </a:lnTo>
                <a:lnTo>
                  <a:pt x="93370" y="41879"/>
                </a:lnTo>
                <a:lnTo>
                  <a:pt x="46552" y="21403"/>
                </a:ln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8"/>
          <p:cNvSpPr/>
          <p:nvPr/>
        </p:nvSpPr>
        <p:spPr>
          <a:xfrm>
            <a:off x="2181351" y="5357621"/>
            <a:ext cx="461009" cy="0"/>
          </a:xfrm>
          <a:custGeom>
            <a:avLst/>
            <a:gdLst/>
            <a:ahLst/>
            <a:cxnLst/>
            <a:rect l="l" t="t" r="r" b="b"/>
            <a:pathLst>
              <a:path w="461009">
                <a:moveTo>
                  <a:pt x="461010" y="0"/>
                </a:move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9"/>
          <p:cNvSpPr/>
          <p:nvPr/>
        </p:nvSpPr>
        <p:spPr>
          <a:xfrm>
            <a:off x="9013443" y="5373624"/>
            <a:ext cx="608965" cy="99060"/>
          </a:xfrm>
          <a:custGeom>
            <a:avLst/>
            <a:gdLst/>
            <a:ahLst/>
            <a:cxnLst/>
            <a:rect l="l" t="t" r="r" b="b"/>
            <a:pathLst>
              <a:path w="608965" h="99060">
                <a:moveTo>
                  <a:pt x="32765" y="58673"/>
                </a:moveTo>
                <a:lnTo>
                  <a:pt x="32765" y="40385"/>
                </a:lnTo>
                <a:lnTo>
                  <a:pt x="25145" y="33527"/>
                </a:lnTo>
                <a:lnTo>
                  <a:pt x="6857" y="33527"/>
                </a:lnTo>
                <a:lnTo>
                  <a:pt x="0" y="40385"/>
                </a:lnTo>
                <a:lnTo>
                  <a:pt x="0" y="58673"/>
                </a:lnTo>
                <a:lnTo>
                  <a:pt x="6857" y="66293"/>
                </a:lnTo>
                <a:lnTo>
                  <a:pt x="25145" y="66293"/>
                </a:lnTo>
                <a:lnTo>
                  <a:pt x="32765" y="58673"/>
                </a:lnTo>
                <a:close/>
              </a:path>
              <a:path w="608965" h="99060">
                <a:moveTo>
                  <a:pt x="98297" y="58673"/>
                </a:moveTo>
                <a:lnTo>
                  <a:pt x="98297" y="40385"/>
                </a:lnTo>
                <a:lnTo>
                  <a:pt x="91439" y="33527"/>
                </a:lnTo>
                <a:lnTo>
                  <a:pt x="73151" y="33527"/>
                </a:lnTo>
                <a:lnTo>
                  <a:pt x="65531" y="40385"/>
                </a:lnTo>
                <a:lnTo>
                  <a:pt x="65531" y="58673"/>
                </a:lnTo>
                <a:lnTo>
                  <a:pt x="73151" y="66293"/>
                </a:lnTo>
                <a:lnTo>
                  <a:pt x="91439" y="66293"/>
                </a:lnTo>
                <a:lnTo>
                  <a:pt x="98297" y="58673"/>
                </a:lnTo>
                <a:close/>
              </a:path>
              <a:path w="608965" h="99060">
                <a:moveTo>
                  <a:pt x="164591" y="58673"/>
                </a:moveTo>
                <a:lnTo>
                  <a:pt x="164591" y="40385"/>
                </a:lnTo>
                <a:lnTo>
                  <a:pt x="156971" y="33527"/>
                </a:lnTo>
                <a:lnTo>
                  <a:pt x="138683" y="33527"/>
                </a:lnTo>
                <a:lnTo>
                  <a:pt x="131825" y="40385"/>
                </a:lnTo>
                <a:lnTo>
                  <a:pt x="131825" y="58673"/>
                </a:lnTo>
                <a:lnTo>
                  <a:pt x="138683" y="66293"/>
                </a:lnTo>
                <a:lnTo>
                  <a:pt x="156971" y="66293"/>
                </a:lnTo>
                <a:lnTo>
                  <a:pt x="164591" y="58673"/>
                </a:lnTo>
                <a:close/>
              </a:path>
              <a:path w="608965" h="99060">
                <a:moveTo>
                  <a:pt x="230123" y="58673"/>
                </a:moveTo>
                <a:lnTo>
                  <a:pt x="230123" y="40385"/>
                </a:lnTo>
                <a:lnTo>
                  <a:pt x="223265" y="33527"/>
                </a:lnTo>
                <a:lnTo>
                  <a:pt x="204977" y="33527"/>
                </a:lnTo>
                <a:lnTo>
                  <a:pt x="197357" y="40385"/>
                </a:lnTo>
                <a:lnTo>
                  <a:pt x="197357" y="58673"/>
                </a:lnTo>
                <a:lnTo>
                  <a:pt x="204977" y="66293"/>
                </a:lnTo>
                <a:lnTo>
                  <a:pt x="223265" y="66293"/>
                </a:lnTo>
                <a:lnTo>
                  <a:pt x="230123" y="58673"/>
                </a:lnTo>
                <a:close/>
              </a:path>
              <a:path w="608965" h="99060">
                <a:moveTo>
                  <a:pt x="296417" y="58673"/>
                </a:moveTo>
                <a:lnTo>
                  <a:pt x="296417" y="40385"/>
                </a:lnTo>
                <a:lnTo>
                  <a:pt x="288797" y="33527"/>
                </a:lnTo>
                <a:lnTo>
                  <a:pt x="270509" y="33527"/>
                </a:lnTo>
                <a:lnTo>
                  <a:pt x="262889" y="40385"/>
                </a:lnTo>
                <a:lnTo>
                  <a:pt x="262889" y="58673"/>
                </a:lnTo>
                <a:lnTo>
                  <a:pt x="270509" y="66293"/>
                </a:lnTo>
                <a:lnTo>
                  <a:pt x="288797" y="66293"/>
                </a:lnTo>
                <a:lnTo>
                  <a:pt x="296417" y="58673"/>
                </a:lnTo>
                <a:close/>
              </a:path>
              <a:path w="608965" h="99060">
                <a:moveTo>
                  <a:pt x="361949" y="58673"/>
                </a:moveTo>
                <a:lnTo>
                  <a:pt x="361949" y="40385"/>
                </a:lnTo>
                <a:lnTo>
                  <a:pt x="355091" y="33527"/>
                </a:lnTo>
                <a:lnTo>
                  <a:pt x="336803" y="33527"/>
                </a:lnTo>
                <a:lnTo>
                  <a:pt x="329183" y="40385"/>
                </a:lnTo>
                <a:lnTo>
                  <a:pt x="329183" y="58673"/>
                </a:lnTo>
                <a:lnTo>
                  <a:pt x="336803" y="66293"/>
                </a:lnTo>
                <a:lnTo>
                  <a:pt x="355091" y="66293"/>
                </a:lnTo>
                <a:lnTo>
                  <a:pt x="361949" y="58673"/>
                </a:lnTo>
                <a:close/>
              </a:path>
              <a:path w="608965" h="99060">
                <a:moveTo>
                  <a:pt x="428243" y="58673"/>
                </a:moveTo>
                <a:lnTo>
                  <a:pt x="428243" y="40385"/>
                </a:lnTo>
                <a:lnTo>
                  <a:pt x="420623" y="33527"/>
                </a:lnTo>
                <a:lnTo>
                  <a:pt x="402335" y="33527"/>
                </a:lnTo>
                <a:lnTo>
                  <a:pt x="394715" y="40385"/>
                </a:lnTo>
                <a:lnTo>
                  <a:pt x="394715" y="58673"/>
                </a:lnTo>
                <a:lnTo>
                  <a:pt x="402335" y="66293"/>
                </a:lnTo>
                <a:lnTo>
                  <a:pt x="420623" y="66293"/>
                </a:lnTo>
                <a:lnTo>
                  <a:pt x="428243" y="58673"/>
                </a:lnTo>
                <a:close/>
              </a:path>
              <a:path w="608965" h="99060">
                <a:moveTo>
                  <a:pt x="493775" y="58673"/>
                </a:moveTo>
                <a:lnTo>
                  <a:pt x="493775" y="40385"/>
                </a:lnTo>
                <a:lnTo>
                  <a:pt x="486155" y="33527"/>
                </a:lnTo>
                <a:lnTo>
                  <a:pt x="468629" y="33527"/>
                </a:lnTo>
                <a:lnTo>
                  <a:pt x="461009" y="40385"/>
                </a:lnTo>
                <a:lnTo>
                  <a:pt x="461009" y="58673"/>
                </a:lnTo>
                <a:lnTo>
                  <a:pt x="468629" y="66293"/>
                </a:lnTo>
                <a:lnTo>
                  <a:pt x="486155" y="66293"/>
                </a:lnTo>
                <a:lnTo>
                  <a:pt x="493775" y="58673"/>
                </a:lnTo>
                <a:close/>
              </a:path>
              <a:path w="608965" h="99060">
                <a:moveTo>
                  <a:pt x="608837" y="49529"/>
                </a:moveTo>
                <a:lnTo>
                  <a:pt x="509777" y="0"/>
                </a:lnTo>
                <a:lnTo>
                  <a:pt x="509777" y="99059"/>
                </a:lnTo>
                <a:lnTo>
                  <a:pt x="608837" y="495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40"/>
          <p:cNvSpPr txBox="1"/>
          <p:nvPr/>
        </p:nvSpPr>
        <p:spPr>
          <a:xfrm>
            <a:off x="7500365" y="4633214"/>
            <a:ext cx="291465" cy="734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50" spc="-15" baseline="-17543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sz="1300" spc="-5" dirty="0">
                <a:solidFill>
                  <a:srgbClr val="0000FF"/>
                </a:solidFill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  <a:p>
            <a:pPr marL="97155" algn="ctr">
              <a:lnSpc>
                <a:spcPct val="100000"/>
              </a:lnSpc>
              <a:spcBef>
                <a:spcPts val="1095"/>
              </a:spcBef>
            </a:pPr>
            <a:r>
              <a:rPr sz="1900" dirty="0">
                <a:latin typeface="Arial"/>
                <a:cs typeface="Arial"/>
              </a:rPr>
              <a:t>p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8" name="object 141"/>
          <p:cNvSpPr/>
          <p:nvPr/>
        </p:nvSpPr>
        <p:spPr>
          <a:xfrm>
            <a:off x="3333495" y="4804410"/>
            <a:ext cx="66040" cy="224154"/>
          </a:xfrm>
          <a:custGeom>
            <a:avLst/>
            <a:gdLst/>
            <a:ahLst/>
            <a:cxnLst/>
            <a:rect l="l" t="t" r="r" b="b"/>
            <a:pathLst>
              <a:path w="66039" h="224154">
                <a:moveTo>
                  <a:pt x="65531" y="157734"/>
                </a:moveTo>
                <a:lnTo>
                  <a:pt x="0" y="157734"/>
                </a:lnTo>
                <a:lnTo>
                  <a:pt x="24383" y="207069"/>
                </a:lnTo>
                <a:lnTo>
                  <a:pt x="24383" y="169163"/>
                </a:lnTo>
                <a:lnTo>
                  <a:pt x="41147" y="169163"/>
                </a:lnTo>
                <a:lnTo>
                  <a:pt x="41147" y="207069"/>
                </a:lnTo>
                <a:lnTo>
                  <a:pt x="65531" y="157734"/>
                </a:lnTo>
                <a:close/>
              </a:path>
              <a:path w="66039" h="224154">
                <a:moveTo>
                  <a:pt x="41147" y="157734"/>
                </a:moveTo>
                <a:lnTo>
                  <a:pt x="41147" y="0"/>
                </a:lnTo>
                <a:lnTo>
                  <a:pt x="24383" y="0"/>
                </a:lnTo>
                <a:lnTo>
                  <a:pt x="24383" y="157734"/>
                </a:lnTo>
                <a:lnTo>
                  <a:pt x="41147" y="157734"/>
                </a:lnTo>
                <a:close/>
              </a:path>
              <a:path w="66039" h="224154">
                <a:moveTo>
                  <a:pt x="41147" y="207069"/>
                </a:moveTo>
                <a:lnTo>
                  <a:pt x="41147" y="169163"/>
                </a:lnTo>
                <a:lnTo>
                  <a:pt x="24383" y="169163"/>
                </a:lnTo>
                <a:lnTo>
                  <a:pt x="24383" y="207069"/>
                </a:lnTo>
                <a:lnTo>
                  <a:pt x="32765" y="224027"/>
                </a:lnTo>
                <a:lnTo>
                  <a:pt x="41147" y="2070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42"/>
          <p:cNvSpPr/>
          <p:nvPr/>
        </p:nvSpPr>
        <p:spPr>
          <a:xfrm>
            <a:off x="4485639" y="5029200"/>
            <a:ext cx="1115695" cy="188595"/>
          </a:xfrm>
          <a:custGeom>
            <a:avLst/>
            <a:gdLst/>
            <a:ahLst/>
            <a:cxnLst/>
            <a:rect l="l" t="t" r="r" b="b"/>
            <a:pathLst>
              <a:path w="1115695" h="188595">
                <a:moveTo>
                  <a:pt x="1115568" y="0"/>
                </a:moveTo>
                <a:lnTo>
                  <a:pt x="1108710" y="0"/>
                </a:lnTo>
                <a:lnTo>
                  <a:pt x="1101090" y="0"/>
                </a:lnTo>
                <a:lnTo>
                  <a:pt x="1093470" y="0"/>
                </a:lnTo>
                <a:lnTo>
                  <a:pt x="1041145" y="400"/>
                </a:lnTo>
                <a:lnTo>
                  <a:pt x="988928" y="1601"/>
                </a:lnTo>
                <a:lnTo>
                  <a:pt x="936838" y="3597"/>
                </a:lnTo>
                <a:lnTo>
                  <a:pt x="884898" y="6386"/>
                </a:lnTo>
                <a:lnTo>
                  <a:pt x="833129" y="9965"/>
                </a:lnTo>
                <a:lnTo>
                  <a:pt x="781552" y="14329"/>
                </a:lnTo>
                <a:lnTo>
                  <a:pt x="730188" y="19475"/>
                </a:lnTo>
                <a:lnTo>
                  <a:pt x="679061" y="25400"/>
                </a:lnTo>
                <a:lnTo>
                  <a:pt x="628189" y="32101"/>
                </a:lnTo>
                <a:lnTo>
                  <a:pt x="577597" y="39574"/>
                </a:lnTo>
                <a:lnTo>
                  <a:pt x="527304" y="47815"/>
                </a:lnTo>
                <a:lnTo>
                  <a:pt x="477332" y="56821"/>
                </a:lnTo>
                <a:lnTo>
                  <a:pt x="427702" y="66590"/>
                </a:lnTo>
                <a:lnTo>
                  <a:pt x="378437" y="77116"/>
                </a:lnTo>
                <a:lnTo>
                  <a:pt x="329557" y="88397"/>
                </a:lnTo>
                <a:lnTo>
                  <a:pt x="281085" y="100430"/>
                </a:lnTo>
                <a:lnTo>
                  <a:pt x="233041" y="113211"/>
                </a:lnTo>
                <a:lnTo>
                  <a:pt x="185447" y="126736"/>
                </a:lnTo>
                <a:lnTo>
                  <a:pt x="138324" y="141002"/>
                </a:lnTo>
                <a:lnTo>
                  <a:pt x="91694" y="156006"/>
                </a:lnTo>
                <a:lnTo>
                  <a:pt x="45579" y="171744"/>
                </a:lnTo>
                <a:lnTo>
                  <a:pt x="0" y="188214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3"/>
          <p:cNvSpPr/>
          <p:nvPr/>
        </p:nvSpPr>
        <p:spPr>
          <a:xfrm>
            <a:off x="3761739" y="5225795"/>
            <a:ext cx="723900" cy="264160"/>
          </a:xfrm>
          <a:custGeom>
            <a:avLst/>
            <a:gdLst/>
            <a:ahLst/>
            <a:cxnLst/>
            <a:rect l="l" t="t" r="r" b="b"/>
            <a:pathLst>
              <a:path w="723900" h="264160">
                <a:moveTo>
                  <a:pt x="723900" y="0"/>
                </a:moveTo>
                <a:lnTo>
                  <a:pt x="0" y="263652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4"/>
          <p:cNvSpPr/>
          <p:nvPr/>
        </p:nvSpPr>
        <p:spPr>
          <a:xfrm>
            <a:off x="2641599" y="5500877"/>
            <a:ext cx="1117600" cy="187960"/>
          </a:xfrm>
          <a:custGeom>
            <a:avLst/>
            <a:gdLst/>
            <a:ahLst/>
            <a:cxnLst/>
            <a:rect l="l" t="t" r="r" b="b"/>
            <a:pathLst>
              <a:path w="1117600" h="187960">
                <a:moveTo>
                  <a:pt x="0" y="187451"/>
                </a:moveTo>
                <a:lnTo>
                  <a:pt x="51334" y="187085"/>
                </a:lnTo>
                <a:lnTo>
                  <a:pt x="102554" y="185987"/>
                </a:lnTo>
                <a:lnTo>
                  <a:pt x="153640" y="184161"/>
                </a:lnTo>
                <a:lnTo>
                  <a:pt x="204572" y="181611"/>
                </a:lnTo>
                <a:lnTo>
                  <a:pt x="255331" y="178339"/>
                </a:lnTo>
                <a:lnTo>
                  <a:pt x="305897" y="174350"/>
                </a:lnTo>
                <a:lnTo>
                  <a:pt x="356250" y="169646"/>
                </a:lnTo>
                <a:lnTo>
                  <a:pt x="406372" y="164232"/>
                </a:lnTo>
                <a:lnTo>
                  <a:pt x="456243" y="158110"/>
                </a:lnTo>
                <a:lnTo>
                  <a:pt x="505842" y="151284"/>
                </a:lnTo>
                <a:lnTo>
                  <a:pt x="555151" y="143757"/>
                </a:lnTo>
                <a:lnTo>
                  <a:pt x="604151" y="135532"/>
                </a:lnTo>
                <a:lnTo>
                  <a:pt x="652820" y="126614"/>
                </a:lnTo>
                <a:lnTo>
                  <a:pt x="701141" y="117004"/>
                </a:lnTo>
                <a:lnTo>
                  <a:pt x="749092" y="106708"/>
                </a:lnTo>
                <a:lnTo>
                  <a:pt x="796656" y="95727"/>
                </a:lnTo>
                <a:lnTo>
                  <a:pt x="843812" y="84067"/>
                </a:lnTo>
                <a:lnTo>
                  <a:pt x="890541" y="71728"/>
                </a:lnTo>
                <a:lnTo>
                  <a:pt x="936823" y="58717"/>
                </a:lnTo>
                <a:lnTo>
                  <a:pt x="982638" y="45034"/>
                </a:lnTo>
                <a:lnTo>
                  <a:pt x="1027968" y="30685"/>
                </a:lnTo>
                <a:lnTo>
                  <a:pt x="1072792" y="15673"/>
                </a:lnTo>
                <a:lnTo>
                  <a:pt x="1117092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5"/>
          <p:cNvSpPr/>
          <p:nvPr/>
        </p:nvSpPr>
        <p:spPr>
          <a:xfrm>
            <a:off x="5605018" y="5028438"/>
            <a:ext cx="593090" cy="0"/>
          </a:xfrm>
          <a:custGeom>
            <a:avLst/>
            <a:gdLst/>
            <a:ahLst/>
            <a:cxnLst/>
            <a:rect l="l" t="t" r="r" b="b"/>
            <a:pathLst>
              <a:path w="593089">
                <a:moveTo>
                  <a:pt x="0" y="0"/>
                </a:moveTo>
                <a:lnTo>
                  <a:pt x="592836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6"/>
          <p:cNvSpPr/>
          <p:nvPr/>
        </p:nvSpPr>
        <p:spPr>
          <a:xfrm>
            <a:off x="6197854" y="5029200"/>
            <a:ext cx="1139190" cy="186690"/>
          </a:xfrm>
          <a:custGeom>
            <a:avLst/>
            <a:gdLst/>
            <a:ahLst/>
            <a:cxnLst/>
            <a:rect l="l" t="t" r="r" b="b"/>
            <a:pathLst>
              <a:path w="1139189" h="186689">
                <a:moveTo>
                  <a:pt x="0" y="0"/>
                </a:moveTo>
                <a:lnTo>
                  <a:pt x="51844" y="362"/>
                </a:lnTo>
                <a:lnTo>
                  <a:pt x="103602" y="1448"/>
                </a:lnTo>
                <a:lnTo>
                  <a:pt x="155256" y="3255"/>
                </a:lnTo>
                <a:lnTo>
                  <a:pt x="206787" y="5779"/>
                </a:lnTo>
                <a:lnTo>
                  <a:pt x="258179" y="9020"/>
                </a:lnTo>
                <a:lnTo>
                  <a:pt x="309413" y="12973"/>
                </a:lnTo>
                <a:lnTo>
                  <a:pt x="360472" y="17636"/>
                </a:lnTo>
                <a:lnTo>
                  <a:pt x="411338" y="23007"/>
                </a:lnTo>
                <a:lnTo>
                  <a:pt x="461994" y="29082"/>
                </a:lnTo>
                <a:lnTo>
                  <a:pt x="512421" y="35861"/>
                </a:lnTo>
                <a:lnTo>
                  <a:pt x="562603" y="43338"/>
                </a:lnTo>
                <a:lnTo>
                  <a:pt x="612522" y="51513"/>
                </a:lnTo>
                <a:lnTo>
                  <a:pt x="662159" y="60382"/>
                </a:lnTo>
                <a:lnTo>
                  <a:pt x="711498" y="69943"/>
                </a:lnTo>
                <a:lnTo>
                  <a:pt x="760521" y="80194"/>
                </a:lnTo>
                <a:lnTo>
                  <a:pt x="809209" y="91130"/>
                </a:lnTo>
                <a:lnTo>
                  <a:pt x="857545" y="102751"/>
                </a:lnTo>
                <a:lnTo>
                  <a:pt x="905513" y="115053"/>
                </a:lnTo>
                <a:lnTo>
                  <a:pt x="953093" y="128033"/>
                </a:lnTo>
                <a:lnTo>
                  <a:pt x="1000268" y="141690"/>
                </a:lnTo>
                <a:lnTo>
                  <a:pt x="1047021" y="156020"/>
                </a:lnTo>
                <a:lnTo>
                  <a:pt x="1093334" y="171021"/>
                </a:lnTo>
                <a:lnTo>
                  <a:pt x="1139190" y="186689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7"/>
          <p:cNvSpPr/>
          <p:nvPr/>
        </p:nvSpPr>
        <p:spPr>
          <a:xfrm>
            <a:off x="7317231" y="5212080"/>
            <a:ext cx="593090" cy="283210"/>
          </a:xfrm>
          <a:custGeom>
            <a:avLst/>
            <a:gdLst/>
            <a:ahLst/>
            <a:cxnLst/>
            <a:rect l="l" t="t" r="r" b="b"/>
            <a:pathLst>
              <a:path w="593090" h="283210">
                <a:moveTo>
                  <a:pt x="0" y="0"/>
                </a:moveTo>
                <a:lnTo>
                  <a:pt x="592836" y="282702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8"/>
          <p:cNvSpPr/>
          <p:nvPr/>
        </p:nvSpPr>
        <p:spPr>
          <a:xfrm>
            <a:off x="7910067" y="5499354"/>
            <a:ext cx="1119505" cy="253365"/>
          </a:xfrm>
          <a:custGeom>
            <a:avLst/>
            <a:gdLst/>
            <a:ahLst/>
            <a:cxnLst/>
            <a:rect l="l" t="t" r="r" b="b"/>
            <a:pathLst>
              <a:path w="1119504" h="253364">
                <a:moveTo>
                  <a:pt x="1119377" y="252984"/>
                </a:moveTo>
                <a:lnTo>
                  <a:pt x="1069403" y="252496"/>
                </a:lnTo>
                <a:lnTo>
                  <a:pt x="1019473" y="251034"/>
                </a:lnTo>
                <a:lnTo>
                  <a:pt x="969599" y="248601"/>
                </a:lnTo>
                <a:lnTo>
                  <a:pt x="919791" y="245199"/>
                </a:lnTo>
                <a:lnTo>
                  <a:pt x="870060" y="240830"/>
                </a:lnTo>
                <a:lnTo>
                  <a:pt x="820416" y="235499"/>
                </a:lnTo>
                <a:lnTo>
                  <a:pt x="770869" y="229206"/>
                </a:lnTo>
                <a:lnTo>
                  <a:pt x="721431" y="221956"/>
                </a:lnTo>
                <a:lnTo>
                  <a:pt x="672112" y="213750"/>
                </a:lnTo>
                <a:lnTo>
                  <a:pt x="622921" y="204591"/>
                </a:lnTo>
                <a:lnTo>
                  <a:pt x="573871" y="194481"/>
                </a:lnTo>
                <a:lnTo>
                  <a:pt x="524971" y="183424"/>
                </a:lnTo>
                <a:lnTo>
                  <a:pt x="476232" y="171422"/>
                </a:lnTo>
                <a:lnTo>
                  <a:pt x="427664" y="158477"/>
                </a:lnTo>
                <a:lnTo>
                  <a:pt x="379278" y="144592"/>
                </a:lnTo>
                <a:lnTo>
                  <a:pt x="331084" y="129771"/>
                </a:lnTo>
                <a:lnTo>
                  <a:pt x="283093" y="114015"/>
                </a:lnTo>
                <a:lnTo>
                  <a:pt x="235316" y="97327"/>
                </a:lnTo>
                <a:lnTo>
                  <a:pt x="187763" y="79709"/>
                </a:lnTo>
                <a:lnTo>
                  <a:pt x="140444" y="61165"/>
                </a:lnTo>
                <a:lnTo>
                  <a:pt x="93370" y="41697"/>
                </a:lnTo>
                <a:lnTo>
                  <a:pt x="46552" y="21308"/>
                </a:ln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9"/>
          <p:cNvSpPr/>
          <p:nvPr/>
        </p:nvSpPr>
        <p:spPr>
          <a:xfrm>
            <a:off x="2181351" y="5686806"/>
            <a:ext cx="461009" cy="0"/>
          </a:xfrm>
          <a:custGeom>
            <a:avLst/>
            <a:gdLst/>
            <a:ahLst/>
            <a:cxnLst/>
            <a:rect l="l" t="t" r="r" b="b"/>
            <a:pathLst>
              <a:path w="461009">
                <a:moveTo>
                  <a:pt x="461009" y="0"/>
                </a:moveTo>
                <a:lnTo>
                  <a:pt x="0" y="0"/>
                </a:lnTo>
              </a:path>
            </a:pathLst>
          </a:custGeom>
          <a:ln w="32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50"/>
          <p:cNvSpPr/>
          <p:nvPr/>
        </p:nvSpPr>
        <p:spPr>
          <a:xfrm>
            <a:off x="9029445" y="5702807"/>
            <a:ext cx="593090" cy="81280"/>
          </a:xfrm>
          <a:custGeom>
            <a:avLst/>
            <a:gdLst/>
            <a:ahLst/>
            <a:cxnLst/>
            <a:rect l="l" t="t" r="r" b="b"/>
            <a:pathLst>
              <a:path w="593090" h="81279">
                <a:moveTo>
                  <a:pt x="510540" y="66293"/>
                </a:moveTo>
                <a:lnTo>
                  <a:pt x="510540" y="33527"/>
                </a:lnTo>
                <a:lnTo>
                  <a:pt x="0" y="33527"/>
                </a:lnTo>
                <a:lnTo>
                  <a:pt x="0" y="66293"/>
                </a:lnTo>
                <a:lnTo>
                  <a:pt x="510540" y="66293"/>
                </a:lnTo>
                <a:close/>
              </a:path>
              <a:path w="593090" h="81279">
                <a:moveTo>
                  <a:pt x="592836" y="49529"/>
                </a:moveTo>
                <a:lnTo>
                  <a:pt x="493775" y="0"/>
                </a:lnTo>
                <a:lnTo>
                  <a:pt x="493775" y="33527"/>
                </a:lnTo>
                <a:lnTo>
                  <a:pt x="510540" y="33527"/>
                </a:lnTo>
                <a:lnTo>
                  <a:pt x="510540" y="80772"/>
                </a:lnTo>
                <a:lnTo>
                  <a:pt x="530351" y="80772"/>
                </a:lnTo>
                <a:lnTo>
                  <a:pt x="592836" y="49529"/>
                </a:lnTo>
                <a:close/>
              </a:path>
              <a:path w="593090" h="81279">
                <a:moveTo>
                  <a:pt x="510540" y="80772"/>
                </a:moveTo>
                <a:lnTo>
                  <a:pt x="510540" y="66293"/>
                </a:lnTo>
                <a:lnTo>
                  <a:pt x="493775" y="66293"/>
                </a:lnTo>
                <a:lnTo>
                  <a:pt x="493775" y="80772"/>
                </a:lnTo>
                <a:lnTo>
                  <a:pt x="510540" y="807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52"/>
          <p:cNvSpPr/>
          <p:nvPr/>
        </p:nvSpPr>
        <p:spPr>
          <a:xfrm>
            <a:off x="7910067" y="5782818"/>
            <a:ext cx="1119505" cy="36195"/>
          </a:xfrm>
          <a:custGeom>
            <a:avLst/>
            <a:gdLst/>
            <a:ahLst/>
            <a:cxnLst/>
            <a:rect l="l" t="t" r="r" b="b"/>
            <a:pathLst>
              <a:path w="1119504" h="36195">
                <a:moveTo>
                  <a:pt x="0" y="35812"/>
                </a:moveTo>
                <a:lnTo>
                  <a:pt x="1119377" y="35812"/>
                </a:lnTo>
                <a:lnTo>
                  <a:pt x="1119377" y="0"/>
                </a:lnTo>
                <a:lnTo>
                  <a:pt x="0" y="0"/>
                </a:lnTo>
                <a:lnTo>
                  <a:pt x="0" y="35812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53"/>
          <p:cNvSpPr/>
          <p:nvPr/>
        </p:nvSpPr>
        <p:spPr>
          <a:xfrm>
            <a:off x="7910067" y="5783580"/>
            <a:ext cx="1119505" cy="35560"/>
          </a:xfrm>
          <a:custGeom>
            <a:avLst/>
            <a:gdLst/>
            <a:ahLst/>
            <a:cxnLst/>
            <a:rect l="l" t="t" r="r" b="b"/>
            <a:pathLst>
              <a:path w="1119504" h="35560">
                <a:moveTo>
                  <a:pt x="0" y="0"/>
                </a:moveTo>
                <a:lnTo>
                  <a:pt x="0" y="35051"/>
                </a:lnTo>
                <a:lnTo>
                  <a:pt x="1119377" y="35051"/>
                </a:lnTo>
                <a:lnTo>
                  <a:pt x="1119377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4"/>
          <p:cNvSpPr/>
          <p:nvPr/>
        </p:nvSpPr>
        <p:spPr>
          <a:xfrm>
            <a:off x="9523221" y="57835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36575" y="0"/>
                </a:moveTo>
                <a:lnTo>
                  <a:pt x="0" y="0"/>
                </a:lnTo>
                <a:lnTo>
                  <a:pt x="0" y="18287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5"/>
          <p:cNvSpPr/>
          <p:nvPr/>
        </p:nvSpPr>
        <p:spPr>
          <a:xfrm>
            <a:off x="7910067" y="5782818"/>
            <a:ext cx="1119505" cy="36195"/>
          </a:xfrm>
          <a:custGeom>
            <a:avLst/>
            <a:gdLst/>
            <a:ahLst/>
            <a:cxnLst/>
            <a:rect l="l" t="t" r="r" b="b"/>
            <a:pathLst>
              <a:path w="1119504" h="36195">
                <a:moveTo>
                  <a:pt x="0" y="35812"/>
                </a:moveTo>
                <a:lnTo>
                  <a:pt x="1119377" y="35812"/>
                </a:lnTo>
                <a:lnTo>
                  <a:pt x="1119377" y="0"/>
                </a:lnTo>
                <a:lnTo>
                  <a:pt x="0" y="0"/>
                </a:lnTo>
                <a:lnTo>
                  <a:pt x="0" y="35812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6"/>
          <p:cNvSpPr/>
          <p:nvPr/>
        </p:nvSpPr>
        <p:spPr>
          <a:xfrm>
            <a:off x="7910067" y="5783580"/>
            <a:ext cx="1119505" cy="35560"/>
          </a:xfrm>
          <a:custGeom>
            <a:avLst/>
            <a:gdLst/>
            <a:ahLst/>
            <a:cxnLst/>
            <a:rect l="l" t="t" r="r" b="b"/>
            <a:pathLst>
              <a:path w="1119504" h="35560">
                <a:moveTo>
                  <a:pt x="0" y="0"/>
                </a:moveTo>
                <a:lnTo>
                  <a:pt x="0" y="35051"/>
                </a:lnTo>
                <a:lnTo>
                  <a:pt x="1119377" y="35051"/>
                </a:lnTo>
                <a:lnTo>
                  <a:pt x="1119377" y="0"/>
                </a:lnTo>
              </a:path>
            </a:pathLst>
          </a:custGeom>
          <a:ln w="82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7"/>
          <p:cNvSpPr/>
          <p:nvPr/>
        </p:nvSpPr>
        <p:spPr>
          <a:xfrm>
            <a:off x="9523221" y="57835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36575" y="0"/>
                </a:moveTo>
                <a:lnTo>
                  <a:pt x="0" y="0"/>
                </a:lnTo>
                <a:lnTo>
                  <a:pt x="0" y="18287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TextBox 153"/>
          <p:cNvSpPr txBox="1"/>
          <p:nvPr/>
        </p:nvSpPr>
        <p:spPr>
          <a:xfrm>
            <a:off x="8785333" y="2113889"/>
            <a:ext cx="18774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150 kW capacity</a:t>
            </a:r>
          </a:p>
        </p:txBody>
      </p:sp>
    </p:spTree>
    <p:extLst>
      <p:ext uri="{BB962C8B-B14F-4D97-AF65-F5344CB8AC3E}">
        <p14:creationId xmlns:p14="http://schemas.microsoft.com/office/powerpoint/2010/main" val="1478931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Current Monitors (BCMs)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935470"/>
            <a:ext cx="5387406" cy="4047778"/>
          </a:xfrm>
        </p:spPr>
        <p:txBody>
          <a:bodyPr/>
          <a:lstStyle/>
          <a:p>
            <a:r>
              <a:rPr lang="en-US" dirty="0"/>
              <a:t>Nano Coulomb Detector (NCD)</a:t>
            </a:r>
          </a:p>
          <a:p>
            <a:r>
              <a:rPr lang="en-US" dirty="0"/>
              <a:t>100 kW Dump</a:t>
            </a:r>
          </a:p>
          <a:p>
            <a:pPr lvl="1"/>
            <a:r>
              <a:rPr lang="en-US" dirty="0"/>
              <a:t>Conservative</a:t>
            </a:r>
          </a:p>
          <a:p>
            <a:r>
              <a:rPr lang="en-US" dirty="0"/>
              <a:t>Example of a fast interlock</a:t>
            </a:r>
          </a:p>
          <a:p>
            <a:pPr lvl="1"/>
            <a:r>
              <a:rPr lang="en-US" dirty="0"/>
              <a:t>FPGA based</a:t>
            </a:r>
          </a:p>
          <a:p>
            <a:r>
              <a:rPr lang="en-US" dirty="0"/>
              <a:t>Large dynamic range</a:t>
            </a:r>
          </a:p>
        </p:txBody>
      </p:sp>
      <p:pic>
        <p:nvPicPr>
          <p:cNvPr id="6" name="image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0304" y="195026"/>
            <a:ext cx="4517446" cy="31105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731429" y="3827943"/>
            <a:ext cx="2540507" cy="2310610"/>
            <a:chOff x="8847043" y="3359844"/>
            <a:chExt cx="2540507" cy="2310610"/>
          </a:xfrm>
        </p:grpSpPr>
        <p:sp>
          <p:nvSpPr>
            <p:cNvPr id="4" name="object 10"/>
            <p:cNvSpPr/>
            <p:nvPr/>
          </p:nvSpPr>
          <p:spPr>
            <a:xfrm>
              <a:off x="8847043" y="3359844"/>
              <a:ext cx="2540507" cy="1904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19651" y="5328822"/>
              <a:ext cx="182639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Torn stripper foil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06460" y="1750307"/>
            <a:ext cx="68480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NCD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53670" y="3980114"/>
            <a:ext cx="4019107" cy="2626418"/>
            <a:chOff x="6828705" y="3853990"/>
            <a:chExt cx="4019107" cy="2626418"/>
          </a:xfrm>
        </p:grpSpPr>
        <p:sp>
          <p:nvSpPr>
            <p:cNvPr id="10" name="TextBox 9"/>
            <p:cNvSpPr txBox="1"/>
            <p:nvPr/>
          </p:nvSpPr>
          <p:spPr>
            <a:xfrm>
              <a:off x="7518959" y="6138776"/>
              <a:ext cx="185179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/>
                <a:t>Extraction dump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705" y="3853990"/>
              <a:ext cx="4019107" cy="2260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94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39"/>
            <a:ext cx="11422261" cy="510909"/>
          </a:xfrm>
        </p:spPr>
        <p:txBody>
          <a:bodyPr/>
          <a:lstStyle/>
          <a:p>
            <a:r>
              <a:rPr lang="en-US" dirty="0"/>
              <a:t>NCD (Nano Coulomb Detector)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78" y="934400"/>
            <a:ext cx="7033042" cy="404777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stripline</a:t>
            </a:r>
            <a:r>
              <a:rPr lang="en-US" dirty="0"/>
              <a:t> design is optimized for beam response for a particular harmonic </a:t>
            </a:r>
          </a:p>
          <a:p>
            <a:r>
              <a:rPr lang="en-US" dirty="0"/>
              <a:t>Measuring capability </a:t>
            </a:r>
          </a:p>
          <a:p>
            <a:pPr lvl="1"/>
            <a:r>
              <a:rPr lang="en-US" dirty="0"/>
              <a:t>120 dB dynamic range</a:t>
            </a:r>
          </a:p>
          <a:p>
            <a:pPr lvl="1"/>
            <a:r>
              <a:rPr lang="en-US" dirty="0" err="1"/>
              <a:t>nA</a:t>
            </a:r>
            <a:r>
              <a:rPr lang="en-US" dirty="0"/>
              <a:t> to several Amps</a:t>
            </a:r>
          </a:p>
        </p:txBody>
      </p:sp>
      <p:pic>
        <p:nvPicPr>
          <p:cNvPr id="4" name="image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480" y="3226967"/>
            <a:ext cx="2552065" cy="1731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101" y="57022"/>
            <a:ext cx="4094425" cy="3193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21" y="4841251"/>
            <a:ext cx="527050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03" y="3513110"/>
            <a:ext cx="5194300" cy="323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33455" y="4468594"/>
            <a:ext cx="15824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rgbClr val="800040"/>
                </a:solidFill>
              </a:rPr>
              <a:t>Stripline</a:t>
            </a:r>
            <a:r>
              <a:rPr lang="en-US" dirty="0">
                <a:solidFill>
                  <a:srgbClr val="800040"/>
                </a:solidFill>
              </a:rPr>
              <a:t> BPM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1134" y="2918796"/>
            <a:ext cx="4667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/>
              <a:t>nA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07377" y="122992"/>
            <a:ext cx="6591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7282" y="6069786"/>
            <a:ext cx="201850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Post mortem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waveform capture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7583" y="4059976"/>
            <a:ext cx="264242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Integrated power is verified against MPS threshold settings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6927" y="3536118"/>
            <a:ext cx="196720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Calibration tables</a:t>
            </a:r>
          </a:p>
        </p:txBody>
      </p:sp>
      <p:sp>
        <p:nvSpPr>
          <p:cNvPr id="19" name="Oval 60"/>
          <p:cNvSpPr>
            <a:spLocks noChangeArrowheads="1"/>
          </p:cNvSpPr>
          <p:nvPr/>
        </p:nvSpPr>
        <p:spPr bwMode="auto">
          <a:xfrm>
            <a:off x="7741970" y="4242389"/>
            <a:ext cx="498262" cy="893133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1" name="Straight Arrow Connector 20"/>
          <p:cNvCxnSpPr>
            <a:stCxn id="18" idx="2"/>
            <a:endCxn id="19" idx="0"/>
          </p:cNvCxnSpPr>
          <p:nvPr/>
        </p:nvCxnSpPr>
        <p:spPr>
          <a:xfrm flipH="1">
            <a:off x="7991101" y="3877750"/>
            <a:ext cx="429429" cy="364639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endCxn id="10" idx="1"/>
          </p:cNvCxnSpPr>
          <p:nvPr/>
        </p:nvCxnSpPr>
        <p:spPr>
          <a:xfrm rot="16200000" flipH="1">
            <a:off x="305787" y="4704217"/>
            <a:ext cx="1077340" cy="720727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60"/>
          <p:cNvSpPr>
            <a:spLocks noChangeArrowheads="1"/>
          </p:cNvSpPr>
          <p:nvPr/>
        </p:nvSpPr>
        <p:spPr bwMode="auto">
          <a:xfrm>
            <a:off x="9251099" y="4535611"/>
            <a:ext cx="498262" cy="893133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60"/>
          <p:cNvSpPr>
            <a:spLocks noChangeArrowheads="1"/>
          </p:cNvSpPr>
          <p:nvPr/>
        </p:nvSpPr>
        <p:spPr bwMode="auto">
          <a:xfrm>
            <a:off x="10114366" y="4841251"/>
            <a:ext cx="498262" cy="893133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486528" y="4688955"/>
            <a:ext cx="3627838" cy="545905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75321" y="4688955"/>
            <a:ext cx="2753822" cy="269022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60"/>
          <p:cNvSpPr>
            <a:spLocks noChangeArrowheads="1"/>
          </p:cNvSpPr>
          <p:nvPr/>
        </p:nvSpPr>
        <p:spPr bwMode="auto">
          <a:xfrm rot="5400000">
            <a:off x="258899" y="4242389"/>
            <a:ext cx="1085079" cy="633293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41" name="Straight Arrow Connector 40"/>
          <p:cNvCxnSpPr>
            <a:endCxn id="36" idx="0"/>
          </p:cNvCxnSpPr>
          <p:nvPr/>
        </p:nvCxnSpPr>
        <p:spPr>
          <a:xfrm flipH="1" flipV="1">
            <a:off x="1118085" y="4559036"/>
            <a:ext cx="1115370" cy="80374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96781" y="3400658"/>
            <a:ext cx="144142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4 electrodes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949E2DB1-A26B-2C41-B384-B3ADFDA26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4689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000C-AECB-E340-9FC6-29E4AAAE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Current Analysis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A7078D0-4762-AF44-9E64-67A0CFD05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007" y="1465977"/>
            <a:ext cx="431443" cy="6463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3E237E8-557E-1B4A-AEBE-734E24F65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83" y="1469065"/>
            <a:ext cx="431443" cy="646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345226-9176-014A-8DAA-58B5BBD3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582" y="1467809"/>
            <a:ext cx="431443" cy="6463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810EC8-BAAE-134F-A061-81FA444B8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394" y="1465977"/>
            <a:ext cx="431443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E27626F-911C-7242-8F88-32DF1A17F266}"/>
                  </a:ext>
                </a:extLst>
              </p:cNvPr>
              <p:cNvSpPr txBox="1"/>
              <p:nvPr/>
            </p:nvSpPr>
            <p:spPr>
              <a:xfrm>
                <a:off x="2387511" y="2728518"/>
                <a:ext cx="2349809" cy="755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E27626F-911C-7242-8F88-32DF1A17F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511" y="2728518"/>
                <a:ext cx="2349809" cy="755528"/>
              </a:xfrm>
              <a:prstGeom prst="rect">
                <a:avLst/>
              </a:prstGeom>
              <a:blipFill>
                <a:blip r:embed="rId3"/>
                <a:stretch>
                  <a:fillRect l="-4839" t="-118333" r="-2151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79E633-D98C-1A43-93F3-9954D6D22380}"/>
                  </a:ext>
                </a:extLst>
              </p:cNvPr>
              <p:cNvSpPr txBox="1"/>
              <p:nvPr/>
            </p:nvSpPr>
            <p:spPr>
              <a:xfrm>
                <a:off x="2387511" y="3616669"/>
                <a:ext cx="2376163" cy="755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79E633-D98C-1A43-93F3-9954D6D22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511" y="3616669"/>
                <a:ext cx="2376163" cy="755528"/>
              </a:xfrm>
              <a:prstGeom prst="rect">
                <a:avLst/>
              </a:prstGeom>
              <a:blipFill>
                <a:blip r:embed="rId4"/>
                <a:stretch>
                  <a:fillRect l="-5319" t="-118333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FF11B8D1-9E29-7F42-B61B-F69CE559D374}"/>
              </a:ext>
            </a:extLst>
          </p:cNvPr>
          <p:cNvSpPr txBox="1"/>
          <p:nvPr/>
        </p:nvSpPr>
        <p:spPr>
          <a:xfrm>
            <a:off x="2932467" y="233426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9B4DB6-800D-944F-873C-CE88A847758C}"/>
                  </a:ext>
                </a:extLst>
              </p:cNvPr>
              <p:cNvSpPr txBox="1"/>
              <p:nvPr/>
            </p:nvSpPr>
            <p:spPr>
              <a:xfrm>
                <a:off x="5418193" y="2696069"/>
                <a:ext cx="2586990" cy="755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A9B4DB6-800D-944F-873C-CE88A8477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193" y="2696069"/>
                <a:ext cx="2586990" cy="755528"/>
              </a:xfrm>
              <a:prstGeom prst="rect">
                <a:avLst/>
              </a:prstGeom>
              <a:blipFill>
                <a:blip r:embed="rId5"/>
                <a:stretch>
                  <a:fillRect l="-4412" t="-114754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901AE14-5823-884C-B277-08A255E28D6F}"/>
                  </a:ext>
                </a:extLst>
              </p:cNvPr>
              <p:cNvSpPr txBox="1"/>
              <p:nvPr/>
            </p:nvSpPr>
            <p:spPr>
              <a:xfrm>
                <a:off x="5418193" y="3584220"/>
                <a:ext cx="2376163" cy="755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901AE14-5823-884C-B277-08A255E28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193" y="3584220"/>
                <a:ext cx="2376163" cy="755528"/>
              </a:xfrm>
              <a:prstGeom prst="rect">
                <a:avLst/>
              </a:prstGeom>
              <a:blipFill>
                <a:blip r:embed="rId6"/>
                <a:stretch>
                  <a:fillRect l="-5851" t="-114754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D4638515-C56E-FE4C-BA6B-1783C2CE4323}"/>
              </a:ext>
            </a:extLst>
          </p:cNvPr>
          <p:cNvSpPr txBox="1"/>
          <p:nvPr/>
        </p:nvSpPr>
        <p:spPr>
          <a:xfrm>
            <a:off x="5644270" y="2376059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6F3355F-5FE4-DF4F-BFB1-CAF01C9F43B9}"/>
                  </a:ext>
                </a:extLst>
              </p:cNvPr>
              <p:cNvSpPr txBox="1"/>
              <p:nvPr/>
            </p:nvSpPr>
            <p:spPr>
              <a:xfrm>
                <a:off x="3451765" y="4667769"/>
                <a:ext cx="5285293" cy="1870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n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constant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(assuming that the charge is constant)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402.5 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𝑀𝐻𝑧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≈2.5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𝑛𝑠𝑒𝑐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6F3355F-5FE4-DF4F-BFB1-CAF01C9F4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765" y="4667769"/>
                <a:ext cx="5285293" cy="1870192"/>
              </a:xfrm>
              <a:prstGeom prst="rect">
                <a:avLst/>
              </a:prstGeom>
              <a:blipFill>
                <a:blip r:embed="rId7"/>
                <a:stretch>
                  <a:fillRect l="-719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4BC4874-C017-9A4F-8DF8-FD245BB4BAF4}"/>
              </a:ext>
            </a:extLst>
          </p:cNvPr>
          <p:cNvCxnSpPr/>
          <p:nvPr/>
        </p:nvCxnSpPr>
        <p:spPr>
          <a:xfrm flipV="1">
            <a:off x="2147036" y="1095639"/>
            <a:ext cx="0" cy="1222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16C286C-1D13-E841-92AB-542E4143F5E2}"/>
              </a:ext>
            </a:extLst>
          </p:cNvPr>
          <p:cNvCxnSpPr>
            <a:cxnSpLocks/>
          </p:cNvCxnSpPr>
          <p:nvPr/>
        </p:nvCxnSpPr>
        <p:spPr>
          <a:xfrm>
            <a:off x="1867117" y="2113652"/>
            <a:ext cx="24791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EF8E9AF-FBBA-7E4B-B7F3-FF0B659C5154}"/>
              </a:ext>
            </a:extLst>
          </p:cNvPr>
          <p:cNvCxnSpPr/>
          <p:nvPr/>
        </p:nvCxnSpPr>
        <p:spPr>
          <a:xfrm flipV="1">
            <a:off x="2147036" y="1479170"/>
            <a:ext cx="0" cy="634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D43479D-CD46-A449-8F29-96BA7B454460}"/>
              </a:ext>
            </a:extLst>
          </p:cNvPr>
          <p:cNvCxnSpPr/>
          <p:nvPr/>
        </p:nvCxnSpPr>
        <p:spPr>
          <a:xfrm flipV="1">
            <a:off x="2700651" y="1491605"/>
            <a:ext cx="0" cy="634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606BBEC-19D9-444E-A4DB-89C793F542E7}"/>
              </a:ext>
            </a:extLst>
          </p:cNvPr>
          <p:cNvCxnSpPr>
            <a:cxnSpLocks/>
          </p:cNvCxnSpPr>
          <p:nvPr/>
        </p:nvCxnSpPr>
        <p:spPr>
          <a:xfrm flipV="1">
            <a:off x="3254266" y="1504040"/>
            <a:ext cx="0" cy="6096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1D679F1-7686-A149-89B4-6FCE2D4682D5}"/>
              </a:ext>
            </a:extLst>
          </p:cNvPr>
          <p:cNvCxnSpPr>
            <a:cxnSpLocks/>
          </p:cNvCxnSpPr>
          <p:nvPr/>
        </p:nvCxnSpPr>
        <p:spPr>
          <a:xfrm flipV="1">
            <a:off x="3807880" y="1504040"/>
            <a:ext cx="0" cy="622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8F77CB4-14A0-4A42-920E-400CF93C1470}"/>
              </a:ext>
            </a:extLst>
          </p:cNvPr>
          <p:cNvSpPr txBox="1"/>
          <p:nvPr/>
        </p:nvSpPr>
        <p:spPr>
          <a:xfrm>
            <a:off x="1727156" y="131121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I(t)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24AA6D-C361-4545-AB90-870C8A8ADCF0}"/>
              </a:ext>
            </a:extLst>
          </p:cNvPr>
          <p:cNvSpPr txBox="1"/>
          <p:nvPr/>
        </p:nvSpPr>
        <p:spPr>
          <a:xfrm>
            <a:off x="4084693" y="207816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65AA471-44DF-7143-840F-B154F3F83022}"/>
              </a:ext>
            </a:extLst>
          </p:cNvPr>
          <p:cNvCxnSpPr/>
          <p:nvPr/>
        </p:nvCxnSpPr>
        <p:spPr>
          <a:xfrm>
            <a:off x="2700651" y="1180591"/>
            <a:ext cx="0" cy="298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450B0D6-57AD-3842-A6BE-79B3CA30DECA}"/>
              </a:ext>
            </a:extLst>
          </p:cNvPr>
          <p:cNvCxnSpPr/>
          <p:nvPr/>
        </p:nvCxnSpPr>
        <p:spPr>
          <a:xfrm>
            <a:off x="3254029" y="1180591"/>
            <a:ext cx="237" cy="298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E81D771-F249-C14D-8C0E-64E2255992A4}"/>
              </a:ext>
            </a:extLst>
          </p:cNvPr>
          <p:cNvCxnSpPr/>
          <p:nvPr/>
        </p:nvCxnSpPr>
        <p:spPr>
          <a:xfrm flipH="1">
            <a:off x="3254266" y="1329880"/>
            <a:ext cx="3949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3ABCC4C-0BF5-6D46-82BC-B252B682E7C6}"/>
              </a:ext>
            </a:extLst>
          </p:cNvPr>
          <p:cNvCxnSpPr>
            <a:cxnSpLocks/>
          </p:cNvCxnSpPr>
          <p:nvPr/>
        </p:nvCxnSpPr>
        <p:spPr>
          <a:xfrm>
            <a:off x="2319532" y="1329880"/>
            <a:ext cx="388773" cy="3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2AE25CBC-608F-7840-B62D-819EC3B012D7}"/>
              </a:ext>
            </a:extLst>
          </p:cNvPr>
          <p:cNvSpPr txBox="1"/>
          <p:nvPr/>
        </p:nvSpPr>
        <p:spPr>
          <a:xfrm>
            <a:off x="2802317" y="112460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B80A23E-7DBC-DE45-8C4D-D8841B16D28D}"/>
              </a:ext>
            </a:extLst>
          </p:cNvPr>
          <p:cNvCxnSpPr/>
          <p:nvPr/>
        </p:nvCxnSpPr>
        <p:spPr>
          <a:xfrm flipV="1">
            <a:off x="5698112" y="1104970"/>
            <a:ext cx="0" cy="1222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B4EF84F-B1ED-1646-AF9A-B9F48765EB46}"/>
              </a:ext>
            </a:extLst>
          </p:cNvPr>
          <p:cNvCxnSpPr>
            <a:cxnSpLocks/>
          </p:cNvCxnSpPr>
          <p:nvPr/>
        </p:nvCxnSpPr>
        <p:spPr>
          <a:xfrm>
            <a:off x="5418193" y="2113652"/>
            <a:ext cx="24791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53FCC77-B9C3-8F40-985B-1EB755EE872A}"/>
              </a:ext>
            </a:extLst>
          </p:cNvPr>
          <p:cNvSpPr txBox="1"/>
          <p:nvPr/>
        </p:nvSpPr>
        <p:spPr>
          <a:xfrm>
            <a:off x="7635769" y="207816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15B3CE2-3D8D-3840-A2BA-634ED32342C1}"/>
              </a:ext>
            </a:extLst>
          </p:cNvPr>
          <p:cNvCxnSpPr/>
          <p:nvPr/>
        </p:nvCxnSpPr>
        <p:spPr>
          <a:xfrm>
            <a:off x="6251727" y="1180591"/>
            <a:ext cx="0" cy="298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C8137EF-FD57-D941-AB0A-A092D8F5FD01}"/>
              </a:ext>
            </a:extLst>
          </p:cNvPr>
          <p:cNvCxnSpPr/>
          <p:nvPr/>
        </p:nvCxnSpPr>
        <p:spPr>
          <a:xfrm>
            <a:off x="6805105" y="1180591"/>
            <a:ext cx="237" cy="298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8DBC01B-17B1-4A47-A03D-725C087A2326}"/>
              </a:ext>
            </a:extLst>
          </p:cNvPr>
          <p:cNvCxnSpPr/>
          <p:nvPr/>
        </p:nvCxnSpPr>
        <p:spPr>
          <a:xfrm flipH="1">
            <a:off x="6805342" y="1329880"/>
            <a:ext cx="3949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6AFD1C3-7932-6346-917D-A6723C8106B4}"/>
              </a:ext>
            </a:extLst>
          </p:cNvPr>
          <p:cNvCxnSpPr>
            <a:cxnSpLocks/>
          </p:cNvCxnSpPr>
          <p:nvPr/>
        </p:nvCxnSpPr>
        <p:spPr>
          <a:xfrm>
            <a:off x="5870608" y="1329880"/>
            <a:ext cx="388773" cy="3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6A81C5A-033E-1D43-85A9-E9F9DA2CE960}"/>
              </a:ext>
            </a:extLst>
          </p:cNvPr>
          <p:cNvSpPr txBox="1"/>
          <p:nvPr/>
        </p:nvSpPr>
        <p:spPr>
          <a:xfrm>
            <a:off x="6353393" y="112460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C137DD-6BD6-DD4A-BCEF-99494D565CF4}"/>
              </a:ext>
            </a:extLst>
          </p:cNvPr>
          <p:cNvSpPr txBox="1"/>
          <p:nvPr/>
        </p:nvSpPr>
        <p:spPr>
          <a:xfrm>
            <a:off x="5188455" y="133299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I(t)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44079A8-D4F7-9E41-BDF8-3BFD37EEB462}"/>
              </a:ext>
            </a:extLst>
          </p:cNvPr>
          <p:cNvSpPr txBox="1"/>
          <p:nvPr/>
        </p:nvSpPr>
        <p:spPr>
          <a:xfrm>
            <a:off x="8448875" y="3777318"/>
            <a:ext cx="147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Fourier Series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55B89A9-ECF8-A944-BE1B-04A57A8CA730}"/>
              </a:ext>
            </a:extLst>
          </p:cNvPr>
          <p:cNvSpPr txBox="1"/>
          <p:nvPr/>
        </p:nvSpPr>
        <p:spPr>
          <a:xfrm>
            <a:off x="8277289" y="2862673"/>
            <a:ext cx="181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Periodic Function</a:t>
            </a:r>
          </a:p>
        </p:txBody>
      </p:sp>
      <p:sp>
        <p:nvSpPr>
          <p:cNvPr id="83" name="Arrow: Down 2">
            <a:extLst>
              <a:ext uri="{FF2B5EF4-FFF2-40B4-BE49-F238E27FC236}">
                <a16:creationId xmlns:a16="http://schemas.microsoft.com/office/drawing/2014/main" id="{9665E4AC-064B-A842-A6F2-3E9CC77D41B3}"/>
              </a:ext>
            </a:extLst>
          </p:cNvPr>
          <p:cNvSpPr/>
          <p:nvPr/>
        </p:nvSpPr>
        <p:spPr>
          <a:xfrm>
            <a:off x="9011451" y="3349958"/>
            <a:ext cx="346788" cy="3693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4">
            <a:extLst>
              <a:ext uri="{FF2B5EF4-FFF2-40B4-BE49-F238E27FC236}">
                <a16:creationId xmlns:a16="http://schemas.microsoft.com/office/drawing/2014/main" id="{7E56798B-E038-2B44-A2F4-A89DCF4CA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7792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3B4A-7212-6F46-A884-570E515E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39"/>
            <a:ext cx="11422261" cy="510909"/>
          </a:xfrm>
        </p:spPr>
        <p:txBody>
          <a:bodyPr/>
          <a:lstStyle/>
          <a:p>
            <a:r>
              <a:rPr lang="en-US" altLang="en-US" dirty="0"/>
              <a:t>Infinite pulse train of current (constant charge)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062C0-0369-634A-88C7-CBB977C06602}"/>
              </a:ext>
            </a:extLst>
          </p:cNvPr>
          <p:cNvSpPr txBox="1"/>
          <p:nvPr/>
        </p:nvSpPr>
        <p:spPr>
          <a:xfrm>
            <a:off x="5110843" y="6337660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Harmonic Number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7F5705-B3ED-F442-8073-64EC3B8EFBF0}"/>
                  </a:ext>
                </a:extLst>
              </p:cNvPr>
              <p:cNvSpPr txBox="1"/>
              <p:nvPr/>
            </p:nvSpPr>
            <p:spPr>
              <a:xfrm>
                <a:off x="8871992" y="2954148"/>
                <a:ext cx="37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7F5705-B3ED-F442-8073-64EC3B8EF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992" y="2954148"/>
                <a:ext cx="37785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5A7E9B-8926-944A-BC24-BA2849884BF3}"/>
                  </a:ext>
                </a:extLst>
              </p:cNvPr>
              <p:cNvSpPr txBox="1"/>
              <p:nvPr/>
            </p:nvSpPr>
            <p:spPr>
              <a:xfrm rot="16200000">
                <a:off x="1577034" y="4056192"/>
                <a:ext cx="6901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5A7E9B-8926-944A-BC24-BA2849884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77034" y="4056192"/>
                <a:ext cx="690124" cy="276999"/>
              </a:xfrm>
              <a:prstGeom prst="rect">
                <a:avLst/>
              </a:prstGeom>
              <a:blipFill>
                <a:blip r:embed="rId3"/>
                <a:stretch>
                  <a:fillRect t="-10909" r="-39130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32602DF-B64B-6A4D-9124-A1E2E9F99CBD}"/>
              </a:ext>
            </a:extLst>
          </p:cNvPr>
          <p:cNvSpPr txBox="1"/>
          <p:nvPr/>
        </p:nvSpPr>
        <p:spPr>
          <a:xfrm rot="16200000">
            <a:off x="2031236" y="416466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FD1D3-5A12-B040-9B52-F995D277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8378" y="4242756"/>
            <a:ext cx="695325" cy="295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D5695-622E-FF44-9A51-812FE3C8113D}"/>
                  </a:ext>
                </a:extLst>
              </p:cNvPr>
              <p:cNvSpPr txBox="1"/>
              <p:nvPr/>
            </p:nvSpPr>
            <p:spPr>
              <a:xfrm>
                <a:off x="3222580" y="1575812"/>
                <a:ext cx="4481291" cy="528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⁡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D5695-622E-FF44-9A51-812FE3C81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580" y="1575812"/>
                <a:ext cx="4481291" cy="528870"/>
              </a:xfrm>
              <a:prstGeom prst="rect">
                <a:avLst/>
              </a:prstGeom>
              <a:blipFill>
                <a:blip r:embed="rId5"/>
                <a:stretch>
                  <a:fillRect l="-2825" t="-165116" b="-290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DB8F3-3CDE-7F43-93C9-208AAF8D1E0F}"/>
                  </a:ext>
                </a:extLst>
              </p:cNvPr>
              <p:cNvSpPr txBox="1"/>
              <p:nvPr/>
            </p:nvSpPr>
            <p:spPr>
              <a:xfrm>
                <a:off x="3299301" y="820276"/>
                <a:ext cx="4327851" cy="755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DB8F3-3CDE-7F43-93C9-208AAF8D1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301" y="820276"/>
                <a:ext cx="4327851" cy="755528"/>
              </a:xfrm>
              <a:prstGeom prst="rect">
                <a:avLst/>
              </a:prstGeom>
              <a:blipFill>
                <a:blip r:embed="rId6"/>
                <a:stretch>
                  <a:fillRect l="-2632" t="-116667" r="-1170" b="-17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2C4541D-0969-3E45-9171-B73A56947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34" y="2456443"/>
            <a:ext cx="3752850" cy="29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DB94C9-4729-3A44-A643-38B30FD3F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837" y="2350773"/>
            <a:ext cx="7827942" cy="3999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4AD8F-0CDA-2D40-882F-AAE7050FDFC2}"/>
                  </a:ext>
                </a:extLst>
              </p:cNvPr>
              <p:cNvSpPr txBox="1"/>
              <p:nvPr/>
            </p:nvSpPr>
            <p:spPr>
              <a:xfrm>
                <a:off x="2754548" y="2499711"/>
                <a:ext cx="61174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Comparison of relative magnitude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versus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4AD8F-0CDA-2D40-882F-AAE7050FD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548" y="2499711"/>
                <a:ext cx="6117444" cy="369332"/>
              </a:xfrm>
              <a:prstGeom prst="rect">
                <a:avLst/>
              </a:prstGeom>
              <a:blipFill>
                <a:blip r:embed="rId8"/>
                <a:stretch>
                  <a:fillRect l="-828" t="-6667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4">
            <a:extLst>
              <a:ext uri="{FF2B5EF4-FFF2-40B4-BE49-F238E27FC236}">
                <a16:creationId xmlns:a16="http://schemas.microsoft.com/office/drawing/2014/main" id="{4BACB885-94C0-3140-9ED0-880CF10A1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65028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3DB5-E6E3-1144-AFEE-CF5A162B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Observations of Series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>
                <a:extLst>
                  <a:ext uri="{FF2B5EF4-FFF2-40B4-BE49-F238E27FC236}">
                    <a16:creationId xmlns:a16="http://schemas.microsoft.com/office/drawing/2014/main" id="{AD542785-D7F1-F043-8FA4-2A94A55AA8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0016" y="1102705"/>
                <a:ext cx="305962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/>
                  <a:t>Results of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en-US" dirty="0"/>
                  <a:t> study</a:t>
                </a:r>
              </a:p>
            </p:txBody>
          </p:sp>
        </mc:Choice>
        <mc:Fallback xmlns="">
          <p:sp>
            <p:nvSpPr>
              <p:cNvPr id="5" name="Text Box 5">
                <a:extLst>
                  <a:ext uri="{FF2B5EF4-FFF2-40B4-BE49-F238E27FC236}">
                    <a16:creationId xmlns:a16="http://schemas.microsoft.com/office/drawing/2014/main" id="{AD542785-D7F1-F043-8FA4-2A94A55AA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0016" y="1102705"/>
                <a:ext cx="3059620" cy="523220"/>
              </a:xfrm>
              <a:prstGeom prst="rect">
                <a:avLst/>
              </a:prstGeom>
              <a:blipFill>
                <a:blip r:embed="rId2"/>
                <a:stretch>
                  <a:fillRect l="-4132" t="-11905" r="-2893" b="-28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6">
                <a:extLst>
                  <a:ext uri="{FF2B5EF4-FFF2-40B4-BE49-F238E27FC236}">
                    <a16:creationId xmlns:a16="http://schemas.microsoft.com/office/drawing/2014/main" id="{067A74F6-2764-634C-A53B-A43FEDF811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7892" y="1682679"/>
                <a:ext cx="8238218" cy="4216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000" dirty="0"/>
                  <a:t>n=0 is unaffected, n=1 changes only by ~2% when </a:t>
                </a:r>
                <a:r>
                  <a:rPr lang="el-GR" altLang="en-US" sz="2000" dirty="0">
                    <a:latin typeface="GreekC" pitchFamily="2" charset="0"/>
                    <a:cs typeface="GreekC" pitchFamily="2" charset="0"/>
                  </a:rPr>
                  <a:t>σ</a:t>
                </a:r>
                <a:r>
                  <a:rPr lang="en-US" altLang="en-US" sz="2000" dirty="0"/>
                  <a:t> varies from </a:t>
                </a:r>
              </a:p>
              <a:p>
                <a:r>
                  <a:rPr lang="en-US" altLang="en-US" sz="2000" dirty="0"/>
                  <a:t>10 </a:t>
                </a:r>
                <a:r>
                  <a:rPr lang="en-US" altLang="en-US" sz="2000" dirty="0" err="1"/>
                  <a:t>psec</a:t>
                </a:r>
                <a:r>
                  <a:rPr lang="en-US" altLang="en-US" sz="2000" dirty="0"/>
                  <a:t> to 100 psec.</a:t>
                </a:r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It can 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altLang="en-US" sz="2000" dirty="0"/>
                  <a:t> be expected to transport this wild range of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en-US" sz="2000" dirty="0"/>
                  <a:t> in the </a:t>
                </a:r>
                <a:r>
                  <a:rPr lang="en-US" altLang="en-US" sz="2000" dirty="0" err="1"/>
                  <a:t>linac</a:t>
                </a:r>
                <a:r>
                  <a:rPr lang="en-US" altLang="en-US" sz="2000" dirty="0"/>
                  <a:t>!</a:t>
                </a:r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Assume FWHM varies by ~5%.  </a:t>
                </a:r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           use the n=1 term, baseband </a:t>
                </a:r>
                <a:r>
                  <a:rPr lang="en-US" altLang="en-US" sz="2000" dirty="0" err="1"/>
                  <a:t>emi</a:t>
                </a:r>
                <a:r>
                  <a:rPr lang="en-US" altLang="en-US" sz="2000" dirty="0"/>
                  <a:t> can be filtered.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/>
                  <a:t> can be considered </a:t>
                </a:r>
                <a:r>
                  <a:rPr lang="en-US" altLang="en-US" sz="2000" u="sng" dirty="0"/>
                  <a:t>constant</a:t>
                </a:r>
                <a:r>
                  <a:rPr lang="en-US" altLang="en-US" sz="2000" dirty="0"/>
                  <a:t> for 5% variation of FWHM.</a:t>
                </a:r>
              </a:p>
              <a:p>
                <a:endParaRPr lang="en-US" altLang="en-US" sz="2000" dirty="0"/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But, what is the detector??  It needs to be capable of a measurement</a:t>
                </a:r>
              </a:p>
              <a:p>
                <a:r>
                  <a:rPr lang="en-US" altLang="en-US" sz="2000" dirty="0"/>
                  <a:t>which is independent of beam position and is unaffected by </a:t>
                </a:r>
                <a:r>
                  <a:rPr lang="en-US" altLang="en-US" sz="2000" dirty="0" err="1"/>
                  <a:t>emi</a:t>
                </a:r>
                <a:r>
                  <a:rPr lang="en-US" altLang="en-US" sz="2000" dirty="0"/>
                  <a:t>.</a:t>
                </a:r>
              </a:p>
            </p:txBody>
          </p:sp>
        </mc:Choice>
        <mc:Fallback xmlns="">
          <p:sp>
            <p:nvSpPr>
              <p:cNvPr id="6" name="Text Box 6">
                <a:extLst>
                  <a:ext uri="{FF2B5EF4-FFF2-40B4-BE49-F238E27FC236}">
                    <a16:creationId xmlns:a16="http://schemas.microsoft.com/office/drawing/2014/main" id="{067A74F6-2764-634C-A53B-A43FEDF81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7892" y="1682679"/>
                <a:ext cx="8238218" cy="4216539"/>
              </a:xfrm>
              <a:prstGeom prst="rect">
                <a:avLst/>
              </a:prstGeom>
              <a:blipFill>
                <a:blip r:embed="rId3"/>
                <a:stretch>
                  <a:fillRect l="-615" t="-601" b="-15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1">
            <a:extLst>
              <a:ext uri="{FF2B5EF4-FFF2-40B4-BE49-F238E27FC236}">
                <a16:creationId xmlns:a16="http://schemas.microsoft.com/office/drawing/2014/main" id="{88C4FAE8-8340-1245-9CCA-9D9D62B5D01D}"/>
              </a:ext>
            </a:extLst>
          </p:cNvPr>
          <p:cNvSpPr/>
          <p:nvPr/>
        </p:nvSpPr>
        <p:spPr>
          <a:xfrm>
            <a:off x="1941783" y="3935855"/>
            <a:ext cx="503853" cy="365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58E1E929-F766-6648-8ECF-847BEDAB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6675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DF7-DFDB-B04E-B0EB-0C7D7E0C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NCD Design</a:t>
            </a:r>
          </a:p>
        </p:txBody>
      </p:sp>
      <p:pic>
        <p:nvPicPr>
          <p:cNvPr id="4" name="Picture 2" descr="C:\Users\wvx\AppData\Local\Microsoft\Windows\Temporary Internet Files\Content.Outlook\BE2XS6M6\105010500-m8u-8410-a257-1.tif">
            <a:extLst>
              <a:ext uri="{FF2B5EF4-FFF2-40B4-BE49-F238E27FC236}">
                <a16:creationId xmlns:a16="http://schemas.microsoft.com/office/drawing/2014/main" id="{04095F71-EB59-FE41-A523-4343FC7DA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87" y="89528"/>
            <a:ext cx="3579317" cy="315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838C3EB-989E-8241-AD69-B5D5D0BC60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1788" y="2120418"/>
                <a:ext cx="4341812" cy="4114800"/>
              </a:xfrm>
            </p:spPr>
            <p:txBody>
              <a:bodyPr>
                <a:normAutofit fontScale="70000" lnSpcReduction="20000"/>
              </a:bodyPr>
              <a:lstStyle/>
              <a:p>
                <a:endParaRPr lang="en-US" altLang="en-US" sz="2000" dirty="0"/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Desire output to be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en-US" sz="2000" dirty="0"/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Single Shorted Electrode</a:t>
                </a:r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4 feed </a:t>
                </a:r>
                <a:r>
                  <a:rPr lang="en-US" altLang="en-US" sz="2000" dirty="0" err="1"/>
                  <a:t>thrus</a:t>
                </a:r>
                <a:r>
                  <a:rPr lang="en-US" altLang="en-US" sz="2000" dirty="0"/>
                  <a:t> give1% intensity variation on beam position over 95% of beampipe – HFSS simulation</a:t>
                </a:r>
              </a:p>
              <a:p>
                <a:endParaRPr lang="en-US" altLang="en-US" sz="2000" dirty="0"/>
              </a:p>
              <a:p>
                <a:r>
                  <a:rPr lang="en-US" altLang="en-US" sz="2000" dirty="0"/>
                  <a:t>Signal is combined using phase matched  cables</a:t>
                </a:r>
              </a:p>
              <a:p>
                <a:endParaRPr lang="en-US" altLang="en-US" sz="2000" dirty="0"/>
              </a:p>
              <a:p>
                <a:r>
                  <a:rPr lang="en-US" sz="2000" dirty="0"/>
                  <a:t>Output= A+B+C+D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altLang="en-US" sz="20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838C3EB-989E-8241-AD69-B5D5D0BC60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788" y="2120418"/>
                <a:ext cx="4341812" cy="41148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4">
            <a:extLst>
              <a:ext uri="{FF2B5EF4-FFF2-40B4-BE49-F238E27FC236}">
                <a16:creationId xmlns:a16="http://schemas.microsoft.com/office/drawing/2014/main" id="{B9D34A3D-FE61-E44B-84A2-D2952A3BF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053" y="3219753"/>
            <a:ext cx="19264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S. </a:t>
            </a:r>
            <a:r>
              <a:rPr lang="en-US" altLang="en-US" sz="1400" dirty="0" err="1"/>
              <a:t>McTeer</a:t>
            </a:r>
            <a:r>
              <a:rPr lang="en-US" altLang="en-US" sz="1400" dirty="0"/>
              <a:t> / K. </a:t>
            </a:r>
            <a:r>
              <a:rPr lang="en-US" altLang="en-US" sz="1400" dirty="0" err="1"/>
              <a:t>Gawne</a:t>
            </a:r>
            <a:endParaRPr lang="en-US" alt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35460-18E6-8D48-9727-69FC31E5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972" y="796580"/>
            <a:ext cx="3865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Nanocoulomb Detector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9F231-5F0C-394F-861C-430A690FC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634" y="3116100"/>
            <a:ext cx="186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</a:rPr>
              <a:t>Has implications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A6CA1F-F354-FB40-A475-46658D28073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98643" y="3325460"/>
            <a:ext cx="400050" cy="1905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id="{81660D88-824F-8C4C-8AC5-2AE5E2CE1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35600"/>
          <a:stretch>
            <a:fillRect/>
          </a:stretch>
        </p:blipFill>
        <p:spPr bwMode="auto">
          <a:xfrm>
            <a:off x="7547859" y="4068775"/>
            <a:ext cx="2756318" cy="267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31">
            <a:extLst>
              <a:ext uri="{FF2B5EF4-FFF2-40B4-BE49-F238E27FC236}">
                <a16:creationId xmlns:a16="http://schemas.microsoft.com/office/drawing/2014/main" id="{9DA3CC67-1E54-5B42-B7E9-9A2953217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092" y="5334830"/>
            <a:ext cx="661987" cy="658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Oval 32">
            <a:extLst>
              <a:ext uri="{FF2B5EF4-FFF2-40B4-BE49-F238E27FC236}">
                <a16:creationId xmlns:a16="http://schemas.microsoft.com/office/drawing/2014/main" id="{1ED71BF0-13D6-1B47-906B-A364F159C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822" y="4917318"/>
            <a:ext cx="1524000" cy="1516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Oval 33">
            <a:extLst>
              <a:ext uri="{FF2B5EF4-FFF2-40B4-BE49-F238E27FC236}">
                <a16:creationId xmlns:a16="http://schemas.microsoft.com/office/drawing/2014/main" id="{E938BCBD-BB7B-EF4B-94F8-53091DE9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835" y="5022093"/>
            <a:ext cx="1304925" cy="13096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" name="Oval 34">
            <a:extLst>
              <a:ext uri="{FF2B5EF4-FFF2-40B4-BE49-F238E27FC236}">
                <a16:creationId xmlns:a16="http://schemas.microsoft.com/office/drawing/2014/main" id="{B3428F4E-7D35-4143-BC88-B73ECF2B1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822" y="5047493"/>
            <a:ext cx="1255713" cy="12636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" name="Line 35">
            <a:extLst>
              <a:ext uri="{FF2B5EF4-FFF2-40B4-BE49-F238E27FC236}">
                <a16:creationId xmlns:a16="http://schemas.microsoft.com/office/drawing/2014/main" id="{1712E127-1DEF-444D-A95F-E09CEB04AC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8647" y="4861755"/>
            <a:ext cx="0" cy="15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6">
            <a:extLst>
              <a:ext uri="{FF2B5EF4-FFF2-40B4-BE49-F238E27FC236}">
                <a16:creationId xmlns:a16="http://schemas.microsoft.com/office/drawing/2014/main" id="{CCBFF7D5-2404-5D47-9120-A6167E34D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9122" y="6336543"/>
            <a:ext cx="0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7">
            <a:extLst>
              <a:ext uri="{FF2B5EF4-FFF2-40B4-BE49-F238E27FC236}">
                <a16:creationId xmlns:a16="http://schemas.microsoft.com/office/drawing/2014/main" id="{914E6B88-D39B-9E45-AE2E-7D1CBE09AA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0447" y="5652330"/>
            <a:ext cx="173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409A9AC9-C4BF-D749-AE5F-89087DE07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935" y="5661855"/>
            <a:ext cx="185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24914886-38B0-FC41-B206-5703450CE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722" y="458394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A</a:t>
            </a:r>
          </a:p>
        </p:txBody>
      </p:sp>
      <p:sp>
        <p:nvSpPr>
          <p:cNvPr id="20" name="Text Box 41">
            <a:extLst>
              <a:ext uri="{FF2B5EF4-FFF2-40B4-BE49-F238E27FC236}">
                <a16:creationId xmlns:a16="http://schemas.microsoft.com/office/drawing/2014/main" id="{50BB3494-6306-594C-946C-3CA80227F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647" y="547929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B</a:t>
            </a:r>
          </a:p>
        </p:txBody>
      </p:sp>
      <p:sp>
        <p:nvSpPr>
          <p:cNvPr id="21" name="Text Box 42">
            <a:extLst>
              <a:ext uri="{FF2B5EF4-FFF2-40B4-BE49-F238E27FC236}">
                <a16:creationId xmlns:a16="http://schemas.microsoft.com/office/drawing/2014/main" id="{E6F362F2-9DBF-214F-944D-BEFC29710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697" y="547929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EBE34A-58BA-9D43-AEB4-6A8F4DC15134}"/>
                  </a:ext>
                </a:extLst>
              </p:cNvPr>
              <p:cNvSpPr txBox="1"/>
              <p:nvPr/>
            </p:nvSpPr>
            <p:spPr>
              <a:xfrm>
                <a:off x="1371546" y="1766331"/>
                <a:ext cx="5031314" cy="755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𝑛𝑇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EBE34A-58BA-9D43-AEB4-6A8F4DC15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46" y="1766331"/>
                <a:ext cx="5031314" cy="755271"/>
              </a:xfrm>
              <a:prstGeom prst="rect">
                <a:avLst/>
              </a:prstGeom>
              <a:blipFill>
                <a:blip r:embed="rId5"/>
                <a:stretch>
                  <a:fillRect l="-758" t="-116393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A4031BC-DAEC-CE4E-8397-C853F3F1AD84}"/>
              </a:ext>
            </a:extLst>
          </p:cNvPr>
          <p:cNvSpPr txBox="1"/>
          <p:nvPr/>
        </p:nvSpPr>
        <p:spPr>
          <a:xfrm>
            <a:off x="1797474" y="1353207"/>
            <a:ext cx="428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Assume I(t) has positional dependence w.r.t.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2DB356-E19F-714B-8682-DC8AD9427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697" y="4031275"/>
            <a:ext cx="20666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</a:rPr>
              <a:t>Not described in this talk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85CDDB-3EFD-B44E-88D8-11EDB98269F2}"/>
              </a:ext>
            </a:extLst>
          </p:cNvPr>
          <p:cNvCxnSpPr>
            <a:cxnSpLocks noChangeShapeType="1"/>
            <a:stCxn id="24" idx="1"/>
          </p:cNvCxnSpPr>
          <p:nvPr/>
        </p:nvCxnSpPr>
        <p:spPr bwMode="auto">
          <a:xfrm flipH="1">
            <a:off x="4212126" y="4354441"/>
            <a:ext cx="892571" cy="455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40">
            <a:extLst>
              <a:ext uri="{FF2B5EF4-FFF2-40B4-BE49-F238E27FC236}">
                <a16:creationId xmlns:a16="http://schemas.microsoft.com/office/drawing/2014/main" id="{4C15146F-A82F-C148-8FAE-2791544A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307" y="6408774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/>
              <a:t>C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32A6995F-9CCC-7345-89DB-659578708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2824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CD82-F7FB-C442-940E-0D76CE90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NCD Design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368BF1D-2417-CD48-B779-5DF438DF563B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58144734"/>
              </p:ext>
            </p:extLst>
          </p:nvPr>
        </p:nvGraphicFramePr>
        <p:xfrm>
          <a:off x="2302151" y="3239466"/>
          <a:ext cx="54927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" imgW="304404" imgH="177569" progId="Equation.3">
                  <p:embed/>
                </p:oleObj>
              </mc:Choice>
              <mc:Fallback>
                <p:oleObj name="Equation" r:id="rId3" imgW="304404" imgH="177569" progId="Equation.3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B605A59D-3F54-4193-8C57-38CF49D3F2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2151" y="3239466"/>
                        <a:ext cx="54927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RID Beamline 054">
            <a:extLst>
              <a:ext uri="{FF2B5EF4-FFF2-40B4-BE49-F238E27FC236}">
                <a16:creationId xmlns:a16="http://schemas.microsoft.com/office/drawing/2014/main" id="{EF55528D-3049-8C4B-8146-AC8888DA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901" y="1039191"/>
            <a:ext cx="28130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>
            <a:extLst>
              <a:ext uri="{FF2B5EF4-FFF2-40B4-BE49-F238E27FC236}">
                <a16:creationId xmlns:a16="http://schemas.microsoft.com/office/drawing/2014/main" id="{DD4FE455-44C5-A144-A6CD-05CB5D5901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5801" y="1361454"/>
            <a:ext cx="0" cy="493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FEEEAA17-F0B6-B34B-B86C-F2242B5A82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97451" y="1353516"/>
            <a:ext cx="0" cy="493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105C39F2-36BB-3F49-B397-BDDAC5B805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2626" y="2385391"/>
            <a:ext cx="0" cy="493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226EC4F8-1477-EB4C-8B2E-F1F7C98CC6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94276" y="2374279"/>
            <a:ext cx="4763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68B8D440-40DE-6249-AB06-D024B9EE7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7864" y="2880691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A6CF5CEF-BF27-5C4E-B679-8BBFFD559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2626" y="1356691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0246322E-BD01-DF42-BEF9-08F491693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4976" y="1788491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CA61B07F-F00B-A045-8F1A-65101C367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0214" y="1788491"/>
            <a:ext cx="0" cy="661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99F88C58-DDE6-6E4F-A36A-521ECEC4A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276" y="1847229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C2809C6A-1BF6-8641-9E0D-8FFC6E6E7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2689" y="2374279"/>
            <a:ext cx="2270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3131461E-890D-4843-98D1-BA900E30D3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9301" y="1466229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AA491812-6632-3245-B4B2-7C0D03F85F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9301" y="1499566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2382A9B-AF04-424F-AE61-C97D09A5D1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9301" y="1464641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B593C140-E3CB-3144-8ABD-758D7C104B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4539" y="2752104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ED7D85A-CFD6-C842-8A73-A3962B3784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4539" y="2785441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AEFCC537-B323-0248-82F3-EAA4B81BBF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4539" y="2750516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0D814E29-1119-1848-A200-33B191349B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8826" y="2785441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2">
            <a:extLst>
              <a:ext uri="{FF2B5EF4-FFF2-40B4-BE49-F238E27FC236}">
                <a16:creationId xmlns:a16="http://schemas.microsoft.com/office/drawing/2014/main" id="{6353EF94-CCF6-6849-9236-E8D8F1C566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1526" y="1278904"/>
            <a:ext cx="9525" cy="18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84DA5745-15D0-DC43-AF4E-61BC9860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3551" y="1790079"/>
            <a:ext cx="0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EA9906F3-A743-1448-AC5E-57BA7D2B8B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0214" y="2450479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CB78E8B8-7595-414C-8F77-3F14D000E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5139" y="1856754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2ABDFD08-F126-B14A-AEA9-83140DD74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3551" y="2383804"/>
            <a:ext cx="2270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5A802925-F638-D749-9EF1-8F9E049896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27639" y="1782141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0D2E88DE-915E-9540-A826-DDC7615B14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2876" y="1782141"/>
            <a:ext cx="0" cy="661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D00C9CB2-84AE-5A41-AE63-006540DDD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6214" y="1783729"/>
            <a:ext cx="0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74FDD7D1-24EC-9944-A755-B903A0505A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22876" y="2444129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3B6A674-5AAB-4B49-B8E2-5A341E94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539" y="1791666"/>
            <a:ext cx="661987" cy="658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3F22BE9-0018-B34D-A3AB-838BCE264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276" y="1374154"/>
            <a:ext cx="1524000" cy="1516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B15D027-4D04-0E49-A9D4-A7A908233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289" y="1478929"/>
            <a:ext cx="1304925" cy="13096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59F15AC-EB09-CD4B-ADFC-89C323BFB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276" y="1504329"/>
            <a:ext cx="1255713" cy="12636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" name="Line 35">
            <a:extLst>
              <a:ext uri="{FF2B5EF4-FFF2-40B4-BE49-F238E27FC236}">
                <a16:creationId xmlns:a16="http://schemas.microsoft.com/office/drawing/2014/main" id="{65F44392-BEB7-BD4A-BF16-DF3863DF53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5101" y="1318591"/>
            <a:ext cx="0" cy="15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>
            <a:extLst>
              <a:ext uri="{FF2B5EF4-FFF2-40B4-BE49-F238E27FC236}">
                <a16:creationId xmlns:a16="http://schemas.microsoft.com/office/drawing/2014/main" id="{004C293A-1A38-4047-AC0D-DA688FA17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576" y="2793379"/>
            <a:ext cx="0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7">
            <a:extLst>
              <a:ext uri="{FF2B5EF4-FFF2-40B4-BE49-F238E27FC236}">
                <a16:creationId xmlns:a16="http://schemas.microsoft.com/office/drawing/2014/main" id="{8E19D02B-763E-8D49-A7AA-FB313D1218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6901" y="2109166"/>
            <a:ext cx="173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8">
            <a:extLst>
              <a:ext uri="{FF2B5EF4-FFF2-40B4-BE49-F238E27FC236}">
                <a16:creationId xmlns:a16="http://schemas.microsoft.com/office/drawing/2014/main" id="{83A45E51-11CE-634C-89FB-867BB556F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4389" y="2118691"/>
            <a:ext cx="185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39">
            <a:extLst>
              <a:ext uri="{FF2B5EF4-FFF2-40B4-BE49-F238E27FC236}">
                <a16:creationId xmlns:a16="http://schemas.microsoft.com/office/drawing/2014/main" id="{BEEC7196-B898-8540-8817-F721C48ED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176" y="1040779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A</a:t>
            </a: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id="{FD3199D3-FB99-B34D-9BC7-6AD18C64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651" y="2888629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C</a:t>
            </a:r>
          </a:p>
        </p:txBody>
      </p:sp>
      <p:sp>
        <p:nvSpPr>
          <p:cNvPr id="42" name="Text Box 41">
            <a:extLst>
              <a:ext uri="{FF2B5EF4-FFF2-40B4-BE49-F238E27FC236}">
                <a16:creationId xmlns:a16="http://schemas.microsoft.com/office/drawing/2014/main" id="{C5DABF3B-ADF4-3A49-893A-5F9EB5F68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101" y="1936129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B</a:t>
            </a:r>
          </a:p>
        </p:txBody>
      </p:sp>
      <p:sp>
        <p:nvSpPr>
          <p:cNvPr id="43" name="Text Box 42">
            <a:extLst>
              <a:ext uri="{FF2B5EF4-FFF2-40B4-BE49-F238E27FC236}">
                <a16:creationId xmlns:a16="http://schemas.microsoft.com/office/drawing/2014/main" id="{5E571DBC-D550-FF4A-BCD8-197093131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151" y="1936129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D</a:t>
            </a:r>
          </a:p>
        </p:txBody>
      </p:sp>
      <p:sp>
        <p:nvSpPr>
          <p:cNvPr id="44" name="Line 43">
            <a:extLst>
              <a:ext uri="{FF2B5EF4-FFF2-40B4-BE49-F238E27FC236}">
                <a16:creationId xmlns:a16="http://schemas.microsoft.com/office/drawing/2014/main" id="{B9665E70-29CE-9340-8470-A9F2960193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9776" y="3033091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C4B490A1-8D6C-D442-A357-462015A6B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8826" y="3033091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45">
            <a:extLst>
              <a:ext uri="{FF2B5EF4-FFF2-40B4-BE49-F238E27FC236}">
                <a16:creationId xmlns:a16="http://schemas.microsoft.com/office/drawing/2014/main" id="{51E9DFFB-5DBE-2F49-AA98-EEBC65B6C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1" y="4022104"/>
            <a:ext cx="48577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/>
              <a:t>NCD was mapped using a NWA and </a:t>
            </a:r>
          </a:p>
          <a:p>
            <a:r>
              <a:rPr lang="en-US" altLang="en-US" sz="1800" dirty="0"/>
              <a:t>taught wire to simulate beam.  The signal </a:t>
            </a:r>
          </a:p>
          <a:p>
            <a:r>
              <a:rPr lang="en-US" altLang="en-US" sz="1800" dirty="0"/>
              <a:t>error had a current measurement </a:t>
            </a:r>
          </a:p>
          <a:p>
            <a:r>
              <a:rPr lang="en-US" altLang="en-US" sz="1800" dirty="0"/>
              <a:t>(independent of position) in the beampipe with</a:t>
            </a:r>
          </a:p>
          <a:p>
            <a:r>
              <a:rPr lang="en-US" altLang="en-US" sz="1800" dirty="0"/>
              <a:t>a standard deviation of 1.3%</a:t>
            </a:r>
          </a:p>
        </p:txBody>
      </p:sp>
      <p:pic>
        <p:nvPicPr>
          <p:cNvPr id="47" name="Picture 46" descr="HPIM0663">
            <a:extLst>
              <a:ext uri="{FF2B5EF4-FFF2-40B4-BE49-F238E27FC236}">
                <a16:creationId xmlns:a16="http://schemas.microsoft.com/office/drawing/2014/main" id="{B6FF7948-09F6-204F-919B-79B99B7B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51" y="4050679"/>
            <a:ext cx="312737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47">
            <a:extLst>
              <a:ext uri="{FF2B5EF4-FFF2-40B4-BE49-F238E27FC236}">
                <a16:creationId xmlns:a16="http://schemas.microsoft.com/office/drawing/2014/main" id="{2A21441A-4368-4B4C-90BA-C08D215BB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51" y="5527054"/>
            <a:ext cx="45529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/>
              <a:t>Total expected theoretical error is therefore</a:t>
            </a:r>
          </a:p>
          <a:p>
            <a:r>
              <a:rPr lang="en-US" altLang="en-US" sz="2000">
                <a:solidFill>
                  <a:srgbClr val="FF0000"/>
                </a:solidFill>
              </a:rPr>
              <a:t>2.43%</a:t>
            </a:r>
            <a:r>
              <a:rPr lang="en-US" altLang="en-US" sz="1800"/>
              <a:t> (connector/hybrid + bunch length).</a:t>
            </a:r>
          </a:p>
        </p:txBody>
      </p:sp>
      <p:sp>
        <p:nvSpPr>
          <p:cNvPr id="49" name="TextBox 4">
            <a:extLst>
              <a:ext uri="{FF2B5EF4-FFF2-40B4-BE49-F238E27FC236}">
                <a16:creationId xmlns:a16="http://schemas.microsoft.com/office/drawing/2014/main" id="{45914FF3-ECE2-2B44-9351-00666D07A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49797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C6D1-BC20-0941-870D-1D801383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Schematic of Analog Hardware</a:t>
            </a:r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7B5B72D-E2AA-9F45-9494-78F27FC21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669" y="3699151"/>
            <a:ext cx="749916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/>
              <a:t>Output of each section is logarithmically proportional </a:t>
            </a:r>
          </a:p>
          <a:p>
            <a:r>
              <a:rPr lang="en-US" altLang="en-US" sz="2400" dirty="0"/>
              <a:t>to beam current.  Log-amps measure </a:t>
            </a:r>
            <a:r>
              <a:rPr lang="en-US" altLang="en-US" sz="2400" dirty="0" err="1"/>
              <a:t>rf</a:t>
            </a:r>
            <a:r>
              <a:rPr lang="en-US" altLang="en-US" sz="2400" dirty="0"/>
              <a:t>-power. </a:t>
            </a:r>
          </a:p>
          <a:p>
            <a:endParaRPr lang="en-US" altLang="en-US" sz="2400" dirty="0"/>
          </a:p>
          <a:p>
            <a:r>
              <a:rPr lang="en-US" altLang="en-US" sz="2400" dirty="0"/>
              <a:t>Calibration!</a:t>
            </a:r>
          </a:p>
          <a:p>
            <a:endParaRPr lang="en-US" altLang="en-US" sz="800" dirty="0"/>
          </a:p>
          <a:p>
            <a:r>
              <a:rPr lang="en-US" altLang="en-US" sz="2400" dirty="0"/>
              <a:t>Each channel requires nonlinear signal processing to </a:t>
            </a:r>
          </a:p>
          <a:p>
            <a:r>
              <a:rPr lang="en-US" altLang="en-US" sz="2400" dirty="0"/>
              <a:t>merge the multiple channels into one</a:t>
            </a:r>
            <a:r>
              <a:rPr lang="en-US" altLang="en-US" dirty="0"/>
              <a:t>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16F700-0301-074F-B3D6-D7E2F48C52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824994" y="1302026"/>
            <a:ext cx="238125" cy="4572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5D02A8-3D27-984B-9A72-564A41A3F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9719" y="1003576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</a:rPr>
              <a:t>Described next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7AE26-480D-1345-8B88-2DF4E5BB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09" y="1398064"/>
            <a:ext cx="8468078" cy="2328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D655A-6348-0B44-BD75-BBE96FAF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71" y="5920348"/>
            <a:ext cx="269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</a:rPr>
              <a:t>Not described in this talk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616C20-C6B4-5E4B-93B0-16FB05F2DAE4}"/>
              </a:ext>
            </a:extLst>
          </p:cNvPr>
          <p:cNvCxnSpPr>
            <a:cxnSpLocks noChangeShapeType="1"/>
            <a:stCxn id="8" idx="1"/>
          </p:cNvCxnSpPr>
          <p:nvPr/>
        </p:nvCxnSpPr>
        <p:spPr bwMode="auto">
          <a:xfrm flipH="1" flipV="1">
            <a:off x="6906435" y="6009236"/>
            <a:ext cx="576236" cy="9577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070E3A-2F47-EE44-BBA8-E574D2FC2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051" y="4894937"/>
            <a:ext cx="269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</a:rPr>
              <a:t>Not described in this talk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ED1E93-80A5-A947-9E10-3AD538133E71}"/>
              </a:ext>
            </a:extLst>
          </p:cNvPr>
          <p:cNvCxnSpPr>
            <a:cxnSpLocks noChangeShapeType="1"/>
            <a:stCxn id="10" idx="1"/>
          </p:cNvCxnSpPr>
          <p:nvPr/>
        </p:nvCxnSpPr>
        <p:spPr bwMode="auto">
          <a:xfrm flipH="1" flipV="1">
            <a:off x="3390815" y="5038797"/>
            <a:ext cx="576236" cy="4080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90B180AD-BF67-264B-911F-7CF88E1CC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484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34084-838E-D143-92A1-CAA94D02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a Log Amp operates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70EAF19-4B3B-D84E-90DA-1469B5F00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958" y="1480516"/>
            <a:ext cx="5537200" cy="114935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631444-334E-9B45-9F39-1AEC4F18C643}"/>
              </a:ext>
            </a:extLst>
          </p:cNvPr>
          <p:cNvSpPr txBox="1">
            <a:spLocks/>
          </p:cNvSpPr>
          <p:nvPr/>
        </p:nvSpPr>
        <p:spPr bwMode="auto">
          <a:xfrm>
            <a:off x="409507" y="2892567"/>
            <a:ext cx="11369809" cy="294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</a:rPr>
              <a:t>Output signal is proportional to the input power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</a:rPr>
              <a:t>Output is down-converted to baseband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</a:rPr>
              <a:t>Noise from nearby sources (Kickers, Magnet Supplies, etc.) is filtered out before the log-amp and does not affect measurement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</a:rPr>
              <a:t>Has an intrinsic rise-time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16B0B5C-2184-5A46-AFF2-68110AB00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39149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Modes – segmenting the machine</a:t>
            </a:r>
          </a:p>
        </p:txBody>
      </p:sp>
      <p:sp>
        <p:nvSpPr>
          <p:cNvPr id="4" name="object 2"/>
          <p:cNvSpPr/>
          <p:nvPr/>
        </p:nvSpPr>
        <p:spPr>
          <a:xfrm>
            <a:off x="5920557" y="923571"/>
            <a:ext cx="4379911" cy="4411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1691457" y="3554058"/>
            <a:ext cx="4768850" cy="1905"/>
          </a:xfrm>
          <a:custGeom>
            <a:avLst/>
            <a:gdLst/>
            <a:ahLst/>
            <a:cxnLst/>
            <a:rect l="l" t="t" r="r" b="b"/>
            <a:pathLst>
              <a:path w="4768850" h="1904">
                <a:moveTo>
                  <a:pt x="0" y="0"/>
                </a:moveTo>
                <a:lnTo>
                  <a:pt x="4768848" y="1587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2080522" y="3760031"/>
            <a:ext cx="1796996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3020" algn="ctr">
              <a:lnSpc>
                <a:spcPts val="2800"/>
              </a:lnSpc>
            </a:pPr>
            <a:r>
              <a:rPr sz="2400" b="1" dirty="0">
                <a:solidFill>
                  <a:srgbClr val="4F81BD"/>
                </a:solidFill>
                <a:latin typeface="Arial"/>
                <a:cs typeface="Arial"/>
              </a:rPr>
              <a:t>LINAC</a:t>
            </a:r>
            <a:endParaRPr lang="en-US" sz="2400" b="1" dirty="0">
              <a:solidFill>
                <a:srgbClr val="4F81BD"/>
              </a:solidFill>
              <a:latin typeface="Arial"/>
              <a:cs typeface="Arial"/>
            </a:endParaRPr>
          </a:p>
          <a:p>
            <a:pPr marL="12700" marR="5080" indent="33020" algn="ctr">
              <a:lnSpc>
                <a:spcPts val="2800"/>
              </a:lnSpc>
            </a:pPr>
            <a:r>
              <a:rPr lang="en-US" sz="1600" b="1" dirty="0">
                <a:solidFill>
                  <a:srgbClr val="4F81BD"/>
                </a:solidFill>
                <a:latin typeface="Arial"/>
                <a:cs typeface="Arial"/>
              </a:rPr>
              <a:t>CCL Beam Stop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2507432" y="3412771"/>
            <a:ext cx="3221036" cy="2555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2507432" y="3412772"/>
            <a:ext cx="3221355" cy="255904"/>
          </a:xfrm>
          <a:custGeom>
            <a:avLst/>
            <a:gdLst/>
            <a:ahLst/>
            <a:cxnLst/>
            <a:rect l="l" t="t" r="r" b="b"/>
            <a:pathLst>
              <a:path w="3221354" h="255904">
                <a:moveTo>
                  <a:pt x="0" y="0"/>
                </a:moveTo>
                <a:lnTo>
                  <a:pt x="3221036" y="0"/>
                </a:lnTo>
                <a:lnTo>
                  <a:pt x="3221036" y="255587"/>
                </a:lnTo>
                <a:lnTo>
                  <a:pt x="0" y="255587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 txBox="1"/>
          <p:nvPr/>
        </p:nvSpPr>
        <p:spPr>
          <a:xfrm>
            <a:off x="1027087" y="2634439"/>
            <a:ext cx="1765300" cy="641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006C3A"/>
                </a:solidFill>
                <a:latin typeface="Arial"/>
                <a:cs typeface="Arial"/>
              </a:rPr>
              <a:t>Front-End:</a:t>
            </a:r>
            <a:endParaRPr sz="24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204"/>
              </a:spcBef>
            </a:pPr>
            <a:r>
              <a:rPr lang="en-US" sz="1600" b="1" dirty="0">
                <a:solidFill>
                  <a:srgbClr val="006C3A"/>
                </a:solidFill>
                <a:latin typeface="Arial"/>
                <a:cs typeface="Arial"/>
              </a:rPr>
              <a:t>MEBT Beam Stop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1356494" y="3408008"/>
            <a:ext cx="1106487" cy="260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1356494" y="3408008"/>
            <a:ext cx="1106805" cy="260350"/>
          </a:xfrm>
          <a:custGeom>
            <a:avLst/>
            <a:gdLst/>
            <a:ahLst/>
            <a:cxnLst/>
            <a:rect l="l" t="t" r="r" b="b"/>
            <a:pathLst>
              <a:path w="1106805" h="260350">
                <a:moveTo>
                  <a:pt x="0" y="0"/>
                </a:moveTo>
                <a:lnTo>
                  <a:pt x="1106487" y="0"/>
                </a:lnTo>
                <a:lnTo>
                  <a:pt x="1106487" y="260349"/>
                </a:lnTo>
                <a:lnTo>
                  <a:pt x="0" y="260349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3567161" y="3335848"/>
            <a:ext cx="1080654" cy="440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/>
          <p:nvPr/>
        </p:nvSpPr>
        <p:spPr>
          <a:xfrm>
            <a:off x="3633662" y="3356630"/>
            <a:ext cx="789709" cy="407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/>
          <p:cNvSpPr txBox="1"/>
          <p:nvPr/>
        </p:nvSpPr>
        <p:spPr>
          <a:xfrm>
            <a:off x="3672656" y="3408008"/>
            <a:ext cx="685165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dirty="0">
                <a:solidFill>
                  <a:srgbClr val="F4F4F4"/>
                </a:solidFill>
                <a:latin typeface="Arial"/>
                <a:cs typeface="Arial"/>
              </a:rPr>
              <a:t>LINAC</a:t>
            </a:r>
            <a:endParaRPr sz="1700">
              <a:latin typeface="Arial"/>
              <a:cs typeface="Arial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1281160" y="3335848"/>
            <a:ext cx="1388225" cy="440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/>
          <p:nvPr/>
        </p:nvSpPr>
        <p:spPr>
          <a:xfrm>
            <a:off x="1347662" y="3356630"/>
            <a:ext cx="1167938" cy="4073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/>
          <p:cNvSpPr txBox="1"/>
          <p:nvPr/>
        </p:nvSpPr>
        <p:spPr>
          <a:xfrm>
            <a:off x="1386656" y="3408008"/>
            <a:ext cx="105664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dirty="0">
                <a:solidFill>
                  <a:srgbClr val="F4F4F4"/>
                </a:solidFill>
                <a:latin typeface="Arial"/>
                <a:cs typeface="Arial"/>
              </a:rPr>
              <a:t>Front-End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14" name="object 115"/>
          <p:cNvSpPr txBox="1"/>
          <p:nvPr/>
        </p:nvSpPr>
        <p:spPr>
          <a:xfrm>
            <a:off x="4969010" y="1279335"/>
            <a:ext cx="2052320" cy="109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000"/>
              </a:lnSpc>
            </a:pPr>
            <a:r>
              <a:rPr sz="2400" b="1" dirty="0">
                <a:solidFill>
                  <a:srgbClr val="800040"/>
                </a:solidFill>
                <a:latin typeface="Arial"/>
                <a:cs typeface="Arial"/>
              </a:rPr>
              <a:t>Accumulator  Ring</a:t>
            </a:r>
            <a:endParaRPr lang="en-US" sz="2400" b="1" dirty="0">
              <a:solidFill>
                <a:srgbClr val="800040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99000"/>
              </a:lnSpc>
            </a:pPr>
            <a:endParaRPr lang="en-US" sz="1200" dirty="0">
              <a:latin typeface="Arial"/>
              <a:cs typeface="Arial"/>
            </a:endParaRPr>
          </a:p>
          <a:p>
            <a:pPr marL="12700" marR="5080" algn="ctr">
              <a:lnSpc>
                <a:spcPct val="99000"/>
              </a:lnSpc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5" name="object 116"/>
          <p:cNvSpPr/>
          <p:nvPr/>
        </p:nvSpPr>
        <p:spPr>
          <a:xfrm>
            <a:off x="5790382" y="3411183"/>
            <a:ext cx="566736" cy="255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7"/>
          <p:cNvSpPr/>
          <p:nvPr/>
        </p:nvSpPr>
        <p:spPr>
          <a:xfrm>
            <a:off x="5790382" y="3411183"/>
            <a:ext cx="567055" cy="255904"/>
          </a:xfrm>
          <a:custGeom>
            <a:avLst/>
            <a:gdLst/>
            <a:ahLst/>
            <a:cxnLst/>
            <a:rect l="l" t="t" r="r" b="b"/>
            <a:pathLst>
              <a:path w="567054" h="255904">
                <a:moveTo>
                  <a:pt x="0" y="0"/>
                </a:moveTo>
                <a:lnTo>
                  <a:pt x="566736" y="0"/>
                </a:lnTo>
                <a:lnTo>
                  <a:pt x="566736" y="255587"/>
                </a:lnTo>
                <a:lnTo>
                  <a:pt x="0" y="255587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15"/>
          <p:cNvSpPr txBox="1"/>
          <p:nvPr/>
        </p:nvSpPr>
        <p:spPr>
          <a:xfrm>
            <a:off x="4913209" y="2005922"/>
            <a:ext cx="2014696" cy="243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9000"/>
              </a:lnSpc>
            </a:pPr>
            <a:r>
              <a:rPr lang="en-US" sz="1600" b="1" spc="-5">
                <a:solidFill>
                  <a:srgbClr val="800040"/>
                </a:solidFill>
                <a:latin typeface="Arial"/>
                <a:cs typeface="Arial"/>
              </a:rPr>
              <a:t>Injection Dump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5" name="object 6"/>
          <p:cNvSpPr/>
          <p:nvPr/>
        </p:nvSpPr>
        <p:spPr>
          <a:xfrm rot="11578656" flipH="1">
            <a:off x="6528777" y="1175407"/>
            <a:ext cx="837147" cy="777389"/>
          </a:xfrm>
          <a:custGeom>
            <a:avLst/>
            <a:gdLst/>
            <a:ahLst/>
            <a:cxnLst/>
            <a:rect l="l" t="t" r="r" b="b"/>
            <a:pathLst>
              <a:path w="1064259" h="97155">
                <a:moveTo>
                  <a:pt x="0" y="0"/>
                </a:moveTo>
                <a:lnTo>
                  <a:pt x="1063780" y="96568"/>
                </a:lnTo>
              </a:path>
            </a:pathLst>
          </a:custGeom>
          <a:ln w="19049">
            <a:solidFill>
              <a:srgbClr val="941751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5"/>
          <p:cNvSpPr txBox="1"/>
          <p:nvPr/>
        </p:nvSpPr>
        <p:spPr>
          <a:xfrm>
            <a:off x="6227111" y="4364434"/>
            <a:ext cx="210409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3020" algn="ctr">
              <a:lnSpc>
                <a:spcPts val="2800"/>
              </a:lnSpc>
            </a:pPr>
            <a:r>
              <a:rPr sz="2400" b="1">
                <a:solidFill>
                  <a:schemeClr val="accent3"/>
                </a:solidFill>
                <a:latin typeface="Arial"/>
                <a:cs typeface="Arial"/>
              </a:rPr>
              <a:t>LINAC</a:t>
            </a:r>
            <a:r>
              <a:rPr lang="en-US" sz="2400" b="1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lang="en-US" sz="1600" b="1">
                <a:solidFill>
                  <a:schemeClr val="accent3"/>
                </a:solidFill>
                <a:latin typeface="Arial"/>
                <a:cs typeface="Arial"/>
              </a:rPr>
              <a:t>Dump</a:t>
            </a:r>
            <a:endParaRPr sz="16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27" name="object 6"/>
          <p:cNvSpPr/>
          <p:nvPr/>
        </p:nvSpPr>
        <p:spPr>
          <a:xfrm rot="11578656" flipH="1">
            <a:off x="7403416" y="3531372"/>
            <a:ext cx="104708" cy="855748"/>
          </a:xfrm>
          <a:custGeom>
            <a:avLst/>
            <a:gdLst/>
            <a:ahLst/>
            <a:cxnLst/>
            <a:rect l="l" t="t" r="r" b="b"/>
            <a:pathLst>
              <a:path w="1064259" h="97155">
                <a:moveTo>
                  <a:pt x="0" y="0"/>
                </a:moveTo>
                <a:lnTo>
                  <a:pt x="1063780" y="96568"/>
                </a:lnTo>
              </a:path>
            </a:pathLst>
          </a:custGeom>
          <a:ln w="19049">
            <a:solidFill>
              <a:srgbClr val="0070C0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5"/>
          <p:cNvSpPr txBox="1"/>
          <p:nvPr/>
        </p:nvSpPr>
        <p:spPr>
          <a:xfrm>
            <a:off x="9620929" y="2417514"/>
            <a:ext cx="1742618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3020" algn="ctr">
              <a:lnSpc>
                <a:spcPts val="2800"/>
              </a:lnSpc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RTBT</a:t>
            </a:r>
          </a:p>
          <a:p>
            <a:pPr marL="12700" marR="5080" indent="33020" algn="ctr">
              <a:lnSpc>
                <a:spcPts val="28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Extraction Dump</a:t>
            </a:r>
            <a:endParaRPr sz="160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9" name="object 6"/>
          <p:cNvSpPr/>
          <p:nvPr/>
        </p:nvSpPr>
        <p:spPr>
          <a:xfrm rot="11578656" flipV="1">
            <a:off x="9265133" y="2557380"/>
            <a:ext cx="614255" cy="633270"/>
          </a:xfrm>
          <a:custGeom>
            <a:avLst/>
            <a:gdLst/>
            <a:ahLst/>
            <a:cxnLst/>
            <a:rect l="l" t="t" r="r" b="b"/>
            <a:pathLst>
              <a:path w="1064259" h="97155">
                <a:moveTo>
                  <a:pt x="0" y="0"/>
                </a:moveTo>
                <a:lnTo>
                  <a:pt x="1063780" y="96568"/>
                </a:lnTo>
              </a:path>
            </a:pathLst>
          </a:custGeom>
          <a:ln w="19049">
            <a:solidFill>
              <a:schemeClr val="bg2">
                <a:lumMod val="50000"/>
              </a:schemeClr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5"/>
          <p:cNvSpPr txBox="1"/>
          <p:nvPr/>
        </p:nvSpPr>
        <p:spPr>
          <a:xfrm>
            <a:off x="10449162" y="3897066"/>
            <a:ext cx="120010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3020" algn="ctr">
              <a:lnSpc>
                <a:spcPts val="28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Target</a:t>
            </a:r>
          </a:p>
        </p:txBody>
      </p:sp>
      <p:sp>
        <p:nvSpPr>
          <p:cNvPr id="131" name="Content Placeholder 2"/>
          <p:cNvSpPr>
            <a:spLocks noGrp="1"/>
          </p:cNvSpPr>
          <p:nvPr>
            <p:ph idx="1"/>
          </p:nvPr>
        </p:nvSpPr>
        <p:spPr>
          <a:xfrm>
            <a:off x="354524" y="931150"/>
            <a:ext cx="3784690" cy="1622299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MEBT Beam Stop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CCL Beam Stop</a:t>
            </a:r>
          </a:p>
          <a:p>
            <a:r>
              <a:rPr lang="en-US" sz="2400" dirty="0">
                <a:solidFill>
                  <a:schemeClr val="accent3"/>
                </a:solidFill>
              </a:rPr>
              <a:t>L-Dump</a:t>
            </a:r>
          </a:p>
        </p:txBody>
      </p:sp>
      <p:sp>
        <p:nvSpPr>
          <p:cNvPr id="132" name="Content Placeholder 2"/>
          <p:cNvSpPr txBox="1">
            <a:spLocks/>
          </p:cNvSpPr>
          <p:nvPr/>
        </p:nvSpPr>
        <p:spPr bwMode="auto">
          <a:xfrm>
            <a:off x="354523" y="4130295"/>
            <a:ext cx="5417339" cy="162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800040"/>
                </a:solidFill>
              </a:rPr>
              <a:t>I-Dump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E-Dump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Target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**all systems have to be made up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048991" y="2698605"/>
            <a:ext cx="396223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Beam operations can occur </a:t>
            </a:r>
            <a:r>
              <a:rPr lang="en-US"/>
              <a:t>in areas that are ready to accept beam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3453904" y="4990563"/>
            <a:ext cx="5698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Downstream devices of beam destination </a:t>
            </a:r>
            <a:r>
              <a:rPr lang="en-US"/>
              <a:t>are ignored</a:t>
            </a:r>
            <a:endParaRPr lang="en-US" dirty="0"/>
          </a:p>
        </p:txBody>
      </p:sp>
      <p:sp>
        <p:nvSpPr>
          <p:cNvPr id="3" name="4-Point Star 2"/>
          <p:cNvSpPr/>
          <p:nvPr/>
        </p:nvSpPr>
        <p:spPr>
          <a:xfrm>
            <a:off x="4052428" y="2218927"/>
            <a:ext cx="572053" cy="526169"/>
          </a:xfrm>
          <a:prstGeom prst="star4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4-Point Star 31"/>
          <p:cNvSpPr/>
          <p:nvPr/>
        </p:nvSpPr>
        <p:spPr>
          <a:xfrm>
            <a:off x="3971817" y="4499744"/>
            <a:ext cx="572053" cy="526169"/>
          </a:xfrm>
          <a:prstGeom prst="star4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44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7B22-C8F1-7D49-9102-B8B7429E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First Measurements</a:t>
            </a:r>
            <a:endParaRPr lang="en-US" dirty="0"/>
          </a:p>
        </p:txBody>
      </p:sp>
      <p:pic>
        <p:nvPicPr>
          <p:cNvPr id="4" name="Picture 2" descr="C:\Users\wvx\AppData\Local\Microsoft\Windows\Temporary Internet Files\Content.Outlook\BE2XS6M6\Screenshot- -ridicules_I edl.png">
            <a:extLst>
              <a:ext uri="{FF2B5EF4-FFF2-40B4-BE49-F238E27FC236}">
                <a16:creationId xmlns:a16="http://schemas.microsoft.com/office/drawing/2014/main" id="{491BFCC9-D8F0-FF41-A6C0-0F087CF65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94" y="963405"/>
            <a:ext cx="70104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49FC3C2-28EE-C548-8B6A-5B021D694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19" y="5413168"/>
            <a:ext cx="6824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/>
              <a:t>Reflections caused by head of beam </a:t>
            </a:r>
            <a:r>
              <a:rPr lang="en-US" altLang="en-US" sz="2400" dirty="0" err="1"/>
              <a:t>minipulse</a:t>
            </a:r>
            <a:endParaRPr lang="en-US" altLang="en-US" sz="2400" dirty="0"/>
          </a:p>
          <a:p>
            <a:r>
              <a:rPr lang="en-US" altLang="en-US" sz="2400" dirty="0"/>
              <a:t>and the length of the cable round trip travel time.</a:t>
            </a:r>
          </a:p>
        </p:txBody>
      </p:sp>
      <p:cxnSp>
        <p:nvCxnSpPr>
          <p:cNvPr id="6" name="Straight Arrow Connector 7">
            <a:extLst>
              <a:ext uri="{FF2B5EF4-FFF2-40B4-BE49-F238E27FC236}">
                <a16:creationId xmlns:a16="http://schemas.microsoft.com/office/drawing/2014/main" id="{3442E264-1B09-E94A-B780-0EBCA546733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51169" y="4367005"/>
            <a:ext cx="581025" cy="11715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11">
            <a:extLst>
              <a:ext uri="{FF2B5EF4-FFF2-40B4-BE49-F238E27FC236}">
                <a16:creationId xmlns:a16="http://schemas.microsoft.com/office/drawing/2014/main" id="{116F7B06-A4A2-4C44-A160-62917850B6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51169" y="4367005"/>
            <a:ext cx="838200" cy="11715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4">
            <a:extLst>
              <a:ext uri="{FF2B5EF4-FFF2-40B4-BE49-F238E27FC236}">
                <a16:creationId xmlns:a16="http://schemas.microsoft.com/office/drawing/2014/main" id="{2E9EFE05-DEB1-C64A-BC37-B1D4254BD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95483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BFBB-004B-574D-A693-BC83530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Schematic of Analog Hardware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8215C-3C01-E54F-B75F-B934280EA889}"/>
              </a:ext>
            </a:extLst>
          </p:cNvPr>
          <p:cNvSpPr txBox="1"/>
          <p:nvPr/>
        </p:nvSpPr>
        <p:spPr>
          <a:xfrm>
            <a:off x="2491911" y="1664226"/>
            <a:ext cx="664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Added circulator and single stub tuner for reflection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22DDD-F78C-664C-AB1B-BE8C8993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92" y="2363480"/>
            <a:ext cx="8468078" cy="232887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BBBABA8-B39D-D141-9E7E-D2B67C856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75202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FBC00-270F-5D44-8F2B-7AE6CB65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circulator and stub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AC17591-FF76-1240-A949-6630E5DB5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223" y="1338262"/>
            <a:ext cx="7364858" cy="3724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DBAE6-4191-7040-8AC4-A1D755C146C4}"/>
              </a:ext>
            </a:extLst>
          </p:cNvPr>
          <p:cNvSpPr txBox="1"/>
          <p:nvPr/>
        </p:nvSpPr>
        <p:spPr>
          <a:xfrm>
            <a:off x="3666711" y="5311259"/>
            <a:ext cx="565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Gaps are progressively getting smaller w.r.t. time purposely</a:t>
            </a:r>
          </a:p>
          <a:p>
            <a:r>
              <a:rPr lang="en-US" dirty="0"/>
              <a:t>Not all gaps are identical due to source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BE064-46BE-6C4C-BB19-ACFD9EE68620}"/>
              </a:ext>
            </a:extLst>
          </p:cNvPr>
          <p:cNvSpPr txBox="1"/>
          <p:nvPr/>
        </p:nvSpPr>
        <p:spPr>
          <a:xfrm>
            <a:off x="2773419" y="5449758"/>
            <a:ext cx="70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509CCD2-1C37-5C4D-BD62-D3B51E4FCE20}"/>
              </a:ext>
            </a:extLst>
          </p:cNvPr>
          <p:cNvSpPr/>
          <p:nvPr/>
        </p:nvSpPr>
        <p:spPr>
          <a:xfrm>
            <a:off x="3500420" y="5343525"/>
            <a:ext cx="185341" cy="57596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0B8A5546-DB60-4D46-8018-E7F3D1359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1587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38C18-BE6C-C545-9A96-D296DA6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 of installation</a:t>
            </a:r>
          </a:p>
        </p:txBody>
      </p:sp>
      <p:pic>
        <p:nvPicPr>
          <p:cNvPr id="4" name="Picture 2" descr="C:\Users\wvx\AppData\Local\Microsoft\Windows\Temporary Internet Files\Content.Outlook\BE2XS6M6\HPIM3142.JPG">
            <a:extLst>
              <a:ext uri="{FF2B5EF4-FFF2-40B4-BE49-F238E27FC236}">
                <a16:creationId xmlns:a16="http://schemas.microsoft.com/office/drawing/2014/main" id="{1CCB6998-AEFF-274B-944F-8E9C5D18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47" y="830948"/>
            <a:ext cx="6588125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440CCF2A-56A7-0A44-8C01-0F2A4677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247" y="6185585"/>
            <a:ext cx="963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NCD</a:t>
            </a:r>
          </a:p>
        </p:txBody>
      </p:sp>
      <p:cxnSp>
        <p:nvCxnSpPr>
          <p:cNvPr id="6" name="Straight Arrow Connector 7">
            <a:extLst>
              <a:ext uri="{FF2B5EF4-FFF2-40B4-BE49-F238E27FC236}">
                <a16:creationId xmlns:a16="http://schemas.microsoft.com/office/drawing/2014/main" id="{69DBE176-B197-024D-88AD-C49ADA8912E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28210" y="2175560"/>
            <a:ext cx="766762" cy="4019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9">
            <a:extLst>
              <a:ext uri="{FF2B5EF4-FFF2-40B4-BE49-F238E27FC236}">
                <a16:creationId xmlns:a16="http://schemas.microsoft.com/office/drawing/2014/main" id="{AECC0CD6-4DE4-F946-8941-11697B97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985" y="6204635"/>
            <a:ext cx="444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Combiner+Circulator+Stub</a:t>
            </a:r>
          </a:p>
        </p:txBody>
      </p:sp>
      <p:cxnSp>
        <p:nvCxnSpPr>
          <p:cNvPr id="8" name="Straight Arrow Connector 11">
            <a:extLst>
              <a:ext uri="{FF2B5EF4-FFF2-40B4-BE49-F238E27FC236}">
                <a16:creationId xmlns:a16="http://schemas.microsoft.com/office/drawing/2014/main" id="{E751468A-88D3-F54E-9A1D-C646242FD25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609522" y="4852085"/>
            <a:ext cx="333375" cy="1428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84607729-0C52-2E46-9A9B-7B298057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17517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BCM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40" y="3104832"/>
            <a:ext cx="6438783" cy="3295015"/>
          </a:xfrm>
        </p:spPr>
      </p:pic>
      <p:pic>
        <p:nvPicPr>
          <p:cNvPr id="4" name="image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7040" y="501967"/>
            <a:ext cx="4415789" cy="25257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7472" y="1637229"/>
            <a:ext cx="3054947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 losses in the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/>
              <a:t>Example of a fast interlock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82093" y="1520456"/>
            <a:ext cx="648586" cy="24773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263116" y="1637229"/>
            <a:ext cx="2743200" cy="26157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03906" y="3285460"/>
            <a:ext cx="126188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Beam loss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8006316" y="3456276"/>
            <a:ext cx="1697590" cy="6266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292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30906"/>
            <a:ext cx="11369809" cy="4047778"/>
          </a:xfrm>
        </p:spPr>
        <p:txBody>
          <a:bodyPr/>
          <a:lstStyle/>
          <a:p>
            <a:r>
              <a:rPr lang="en-US" dirty="0"/>
              <a:t>Used at all facilities</a:t>
            </a:r>
          </a:p>
          <a:p>
            <a:r>
              <a:rPr lang="en-US" dirty="0"/>
              <a:t>Neutron detectors PMT/scintillator  (DTL/CCL) </a:t>
            </a:r>
          </a:p>
          <a:p>
            <a:r>
              <a:rPr lang="en-US" dirty="0"/>
              <a:t>Ion Chamber (SCL → Target), argon filled</a:t>
            </a:r>
          </a:p>
          <a:p>
            <a:pPr marL="12700">
              <a:lnSpc>
                <a:spcPct val="100000"/>
              </a:lnSpc>
            </a:pPr>
            <a:r>
              <a:rPr lang="en-US" dirty="0">
                <a:latin typeface="Arial"/>
                <a:cs typeface="Arial"/>
              </a:rPr>
              <a:t>At SNS </a:t>
            </a:r>
            <a:r>
              <a:rPr lang="en-US" dirty="0" err="1">
                <a:latin typeface="Arial"/>
                <a:cs typeface="Arial"/>
              </a:rPr>
              <a:t>linac</a:t>
            </a:r>
            <a:r>
              <a:rPr lang="en-US" dirty="0">
                <a:latin typeface="Arial"/>
                <a:cs typeface="Arial"/>
              </a:rPr>
              <a:t> beam stops 20 – 30 us after</a:t>
            </a:r>
            <a:r>
              <a:rPr lang="en-US" spc="-38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BLM trip</a:t>
            </a:r>
          </a:p>
          <a:p>
            <a:pPr marL="407987" lvl="1">
              <a:lnSpc>
                <a:spcPct val="100000"/>
              </a:lnSpc>
            </a:pPr>
            <a:r>
              <a:rPr lang="en-US" dirty="0">
                <a:latin typeface="Arial"/>
                <a:cs typeface="Arial"/>
              </a:rPr>
              <a:t>If trip occurs upstream of or within the accumulator</a:t>
            </a:r>
            <a:r>
              <a:rPr lang="en-US" spc="-25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ring, can stop accumulation, but beam that has already accumulated will be sent to target</a:t>
            </a:r>
            <a:r>
              <a:rPr lang="en-US" spc="-11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– anywhere from small to full</a:t>
            </a:r>
            <a:r>
              <a:rPr lang="en-US" spc="-1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intensity</a:t>
            </a:r>
            <a:endParaRPr lang="en-US" dirty="0">
              <a:solidFill>
                <a:srgbClr val="006C3A"/>
              </a:solidFill>
              <a:latin typeface="Arial"/>
              <a:cs typeface="Arial"/>
            </a:endParaRPr>
          </a:p>
          <a:p>
            <a:pPr marL="407987" lvl="1">
              <a:lnSpc>
                <a:spcPct val="100000"/>
              </a:lnSpc>
            </a:pPr>
            <a:r>
              <a:rPr lang="en-US" dirty="0">
                <a:latin typeface="Arial"/>
                <a:cs typeface="Arial"/>
              </a:rPr>
              <a:t>If trip occurs downstream of</a:t>
            </a:r>
            <a:r>
              <a:rPr lang="en-US" spc="-25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ring, can only prevent the next pulse from beginning the accumulation process</a:t>
            </a:r>
            <a:endParaRPr lang="en-US" dirty="0"/>
          </a:p>
          <a:p>
            <a:r>
              <a:rPr lang="en-US" dirty="0"/>
              <a:t>Fast interlock &lt; 30 us total, includes BLM response time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BLMs</a:t>
            </a:r>
          </a:p>
        </p:txBody>
      </p:sp>
      <p:sp>
        <p:nvSpPr>
          <p:cNvPr id="4" name="object 2"/>
          <p:cNvSpPr/>
          <p:nvPr/>
        </p:nvSpPr>
        <p:spPr>
          <a:xfrm>
            <a:off x="4266797" y="233899"/>
            <a:ext cx="2147778" cy="1894057"/>
          </a:xfrm>
          <a:prstGeom prst="rect">
            <a:avLst/>
          </a:prstGeom>
          <a:blipFill>
            <a:blip r:embed="rId2" cstate="print"/>
            <a:srcRect/>
            <a:stretch>
              <a:fillRect l="-59489" r="-44436" b="-13292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9646375" y="9908"/>
            <a:ext cx="2542450" cy="3194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/>
        </p:nvSpPr>
        <p:spPr>
          <a:xfrm rot="7602246">
            <a:off x="10153518" y="262219"/>
            <a:ext cx="1371600" cy="753767"/>
          </a:xfrm>
          <a:custGeom>
            <a:avLst/>
            <a:gdLst/>
            <a:ahLst/>
            <a:cxnLst/>
            <a:rect l="l" t="t" r="r" b="b"/>
            <a:pathLst>
              <a:path w="1371600" h="609600">
                <a:moveTo>
                  <a:pt x="0" y="304800"/>
                </a:moveTo>
                <a:lnTo>
                  <a:pt x="12366" y="246880"/>
                </a:lnTo>
                <a:lnTo>
                  <a:pt x="47931" y="192630"/>
                </a:lnTo>
                <a:lnTo>
                  <a:pt x="104396" y="143070"/>
                </a:lnTo>
                <a:lnTo>
                  <a:pt x="139748" y="120369"/>
                </a:lnTo>
                <a:lnTo>
                  <a:pt x="179462" y="99223"/>
                </a:lnTo>
                <a:lnTo>
                  <a:pt x="223252" y="79761"/>
                </a:lnTo>
                <a:lnTo>
                  <a:pt x="270830" y="62110"/>
                </a:lnTo>
                <a:lnTo>
                  <a:pt x="321909" y="46398"/>
                </a:lnTo>
                <a:lnTo>
                  <a:pt x="376201" y="32753"/>
                </a:lnTo>
                <a:lnTo>
                  <a:pt x="433418" y="21302"/>
                </a:lnTo>
                <a:lnTo>
                  <a:pt x="493274" y="12174"/>
                </a:lnTo>
                <a:lnTo>
                  <a:pt x="555481" y="5496"/>
                </a:lnTo>
                <a:lnTo>
                  <a:pt x="619752" y="1395"/>
                </a:lnTo>
                <a:lnTo>
                  <a:pt x="685799" y="0"/>
                </a:lnTo>
                <a:lnTo>
                  <a:pt x="751847" y="1395"/>
                </a:lnTo>
                <a:lnTo>
                  <a:pt x="816117" y="5496"/>
                </a:lnTo>
                <a:lnTo>
                  <a:pt x="878325" y="12174"/>
                </a:lnTo>
                <a:lnTo>
                  <a:pt x="938181" y="21302"/>
                </a:lnTo>
                <a:lnTo>
                  <a:pt x="995398" y="32753"/>
                </a:lnTo>
                <a:lnTo>
                  <a:pt x="1049690" y="46398"/>
                </a:lnTo>
                <a:lnTo>
                  <a:pt x="1100769" y="62110"/>
                </a:lnTo>
                <a:lnTo>
                  <a:pt x="1148347" y="79761"/>
                </a:lnTo>
                <a:lnTo>
                  <a:pt x="1192137" y="99223"/>
                </a:lnTo>
                <a:lnTo>
                  <a:pt x="1231851" y="120369"/>
                </a:lnTo>
                <a:lnTo>
                  <a:pt x="1267203" y="143070"/>
                </a:lnTo>
                <a:lnTo>
                  <a:pt x="1297904" y="167200"/>
                </a:lnTo>
                <a:lnTo>
                  <a:pt x="1344207" y="219233"/>
                </a:lnTo>
                <a:lnTo>
                  <a:pt x="1368460" y="275445"/>
                </a:lnTo>
                <a:lnTo>
                  <a:pt x="1371599" y="304800"/>
                </a:lnTo>
                <a:lnTo>
                  <a:pt x="1368460" y="334154"/>
                </a:lnTo>
                <a:lnTo>
                  <a:pt x="1344207" y="390366"/>
                </a:lnTo>
                <a:lnTo>
                  <a:pt x="1297904" y="442399"/>
                </a:lnTo>
                <a:lnTo>
                  <a:pt x="1267203" y="466529"/>
                </a:lnTo>
                <a:lnTo>
                  <a:pt x="1231851" y="489230"/>
                </a:lnTo>
                <a:lnTo>
                  <a:pt x="1192137" y="510376"/>
                </a:lnTo>
                <a:lnTo>
                  <a:pt x="1148347" y="529838"/>
                </a:lnTo>
                <a:lnTo>
                  <a:pt x="1100769" y="547489"/>
                </a:lnTo>
                <a:lnTo>
                  <a:pt x="1049690" y="563201"/>
                </a:lnTo>
                <a:lnTo>
                  <a:pt x="995398" y="576846"/>
                </a:lnTo>
                <a:lnTo>
                  <a:pt x="938181" y="588297"/>
                </a:lnTo>
                <a:lnTo>
                  <a:pt x="878325" y="597425"/>
                </a:lnTo>
                <a:lnTo>
                  <a:pt x="816117" y="604103"/>
                </a:lnTo>
                <a:lnTo>
                  <a:pt x="751847" y="608204"/>
                </a:lnTo>
                <a:lnTo>
                  <a:pt x="685799" y="609599"/>
                </a:lnTo>
                <a:lnTo>
                  <a:pt x="619752" y="608204"/>
                </a:lnTo>
                <a:lnTo>
                  <a:pt x="555481" y="604103"/>
                </a:lnTo>
                <a:lnTo>
                  <a:pt x="493274" y="597425"/>
                </a:lnTo>
                <a:lnTo>
                  <a:pt x="433418" y="588297"/>
                </a:lnTo>
                <a:lnTo>
                  <a:pt x="376201" y="576846"/>
                </a:lnTo>
                <a:lnTo>
                  <a:pt x="321909" y="563201"/>
                </a:lnTo>
                <a:lnTo>
                  <a:pt x="270830" y="547489"/>
                </a:lnTo>
                <a:lnTo>
                  <a:pt x="223252" y="529838"/>
                </a:lnTo>
                <a:lnTo>
                  <a:pt x="179462" y="510376"/>
                </a:lnTo>
                <a:lnTo>
                  <a:pt x="139748" y="489230"/>
                </a:lnTo>
                <a:lnTo>
                  <a:pt x="104396" y="466529"/>
                </a:lnTo>
                <a:lnTo>
                  <a:pt x="73695" y="442399"/>
                </a:lnTo>
                <a:lnTo>
                  <a:pt x="27392" y="390366"/>
                </a:lnTo>
                <a:lnTo>
                  <a:pt x="3139" y="334154"/>
                </a:lnTo>
                <a:lnTo>
                  <a:pt x="0" y="304800"/>
                </a:lnTo>
                <a:close/>
              </a:path>
            </a:pathLst>
          </a:custGeom>
          <a:ln w="28574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029776" y="531637"/>
            <a:ext cx="253146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Can stop accumulation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before extraction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5984618" y="1017785"/>
            <a:ext cx="358365" cy="373674"/>
          </a:xfrm>
          <a:prstGeom prst="star5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9776" y="1524880"/>
            <a:ext cx="258275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Prevent next pulse only</a:t>
            </a:r>
          </a:p>
        </p:txBody>
      </p:sp>
    </p:spTree>
    <p:extLst>
      <p:ext uri="{BB962C8B-B14F-4D97-AF65-F5344CB8AC3E}">
        <p14:creationId xmlns:p14="http://schemas.microsoft.com/office/powerpoint/2010/main" val="1728856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Dissolved gas analyzer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914215"/>
            <a:ext cx="11369809" cy="967748"/>
          </a:xfrm>
        </p:spPr>
        <p:txBody>
          <a:bodyPr/>
          <a:lstStyle/>
          <a:p>
            <a:pPr lvl="0"/>
            <a:r>
              <a:rPr lang="en-US" dirty="0"/>
              <a:t>High Voltage Converter Modulator (HVCM) produce the pulsed power needed to power the klystrons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81" y="2241107"/>
            <a:ext cx="4864100" cy="40005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9873" y="1881963"/>
            <a:ext cx="6209272" cy="423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DTL Modulator</a:t>
            </a:r>
          </a:p>
          <a:p>
            <a:pPr lvl="1"/>
            <a:r>
              <a:rPr lang="en-US" dirty="0"/>
              <a:t>Impurities levels permitted arcing</a:t>
            </a:r>
          </a:p>
          <a:p>
            <a:pPr lvl="1"/>
            <a:r>
              <a:rPr lang="en-US" dirty="0"/>
              <a:t>Acetylene build up</a:t>
            </a:r>
          </a:p>
          <a:p>
            <a:pPr lvl="1"/>
            <a:r>
              <a:rPr lang="en-US" dirty="0"/>
              <a:t>Eventually sufficient quantities  accumulated</a:t>
            </a:r>
          </a:p>
          <a:p>
            <a:pPr lvl="1"/>
            <a:r>
              <a:rPr lang="en-US" dirty="0"/>
              <a:t>The gas ignited causing deformation of the tank.  The ½ inch (12.7 mm) steel plate bowed about 3 inches (76.2 mm)</a:t>
            </a:r>
          </a:p>
          <a:p>
            <a:r>
              <a:rPr lang="en-US" dirty="0"/>
              <a:t>Soft interlock is sufficient</a:t>
            </a:r>
          </a:p>
          <a:p>
            <a:pPr lvl="1"/>
            <a:r>
              <a:rPr lang="en-US" dirty="0"/>
              <a:t>Occurs over hours/days</a:t>
            </a:r>
          </a:p>
        </p:txBody>
      </p:sp>
      <p:sp>
        <p:nvSpPr>
          <p:cNvPr id="6" name="Oval 60"/>
          <p:cNvSpPr>
            <a:spLocks noChangeArrowheads="1"/>
          </p:cNvSpPr>
          <p:nvPr/>
        </p:nvSpPr>
        <p:spPr bwMode="auto">
          <a:xfrm>
            <a:off x="8240866" y="4105617"/>
            <a:ext cx="1243375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7" name="Straight Arrow Connector 6"/>
          <p:cNvCxnSpPr>
            <a:endCxn id="6" idx="3"/>
          </p:cNvCxnSpPr>
          <p:nvPr/>
        </p:nvCxnSpPr>
        <p:spPr>
          <a:xfrm flipV="1">
            <a:off x="4997302" y="4630980"/>
            <a:ext cx="3425652" cy="610871"/>
          </a:xfrm>
          <a:prstGeom prst="straightConnector1">
            <a:avLst/>
          </a:prstGeom>
          <a:ln w="28575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35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LEBT Beam in Gap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CHuMPS</a:t>
            </a:r>
            <a:r>
              <a:rPr lang="en-US" dirty="0"/>
              <a:t> (Chopper “und” MPS)</a:t>
            </a:r>
          </a:p>
          <a:p>
            <a:r>
              <a:rPr lang="en-US" dirty="0"/>
              <a:t>Fast amplifier with comparator circuit </a:t>
            </a:r>
          </a:p>
          <a:p>
            <a:r>
              <a:rPr lang="en-US" dirty="0"/>
              <a:t>Fast interlock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86887" y="3746500"/>
            <a:ext cx="5428214" cy="2674304"/>
            <a:chOff x="19784" y="1295400"/>
            <a:chExt cx="6684478" cy="3642311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9784" y="1295400"/>
              <a:ext cx="6684478" cy="3642311"/>
              <a:chOff x="79143" y="762000"/>
              <a:chExt cx="6683699" cy="3642739"/>
            </a:xfrm>
          </p:grpSpPr>
          <p:grpSp>
            <p:nvGrpSpPr>
              <p:cNvPr id="10" name="Group 3"/>
              <p:cNvGrpSpPr>
                <a:grpSpLocks/>
              </p:cNvGrpSpPr>
              <p:nvPr/>
            </p:nvGrpSpPr>
            <p:grpSpPr bwMode="auto">
              <a:xfrm>
                <a:off x="79143" y="838200"/>
                <a:ext cx="5331057" cy="3566539"/>
                <a:chOff x="63284" y="1422400"/>
                <a:chExt cx="7505917" cy="4634663"/>
              </a:xfrm>
            </p:grpSpPr>
            <p:pic>
              <p:nvPicPr>
                <p:cNvPr id="13" name="Picture 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5001" y="1422400"/>
                  <a:ext cx="6934200" cy="4216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2848590" y="5482252"/>
                  <a:ext cx="2316328" cy="5748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 eaLnBrk="1" hangingPunct="1"/>
                  <a:r>
                    <a:rPr lang="en-US" sz="1400" dirty="0"/>
                    <a:t>Time (</a:t>
                  </a:r>
                  <a:r>
                    <a:rPr lang="en-US" sz="1400" dirty="0" err="1">
                      <a:latin typeface="Symbol" charset="2"/>
                      <a:cs typeface="Symbol" charset="2"/>
                    </a:rPr>
                    <a:t>m</a:t>
                  </a:r>
                  <a:r>
                    <a:rPr lang="en-US" sz="1400" dirty="0" err="1"/>
                    <a:t>s</a:t>
                  </a:r>
                  <a:r>
                    <a:rPr lang="en-US" sz="1400" dirty="0"/>
                    <a:t>)</a:t>
                  </a:r>
                </a:p>
              </p:txBody>
            </p:sp>
            <p:sp>
              <p:nvSpPr>
                <p:cNvPr id="15" name="TextBox 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894294" y="2850209"/>
                  <a:ext cx="2448720" cy="5335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 eaLnBrk="1" hangingPunct="1"/>
                  <a:r>
                    <a:rPr lang="en-US" sz="1400" dirty="0"/>
                    <a:t>Current (</a:t>
                  </a:r>
                  <a:r>
                    <a:rPr lang="en-US" sz="1400" dirty="0" err="1"/>
                    <a:t>uA</a:t>
                  </a:r>
                  <a:r>
                    <a:rPr lang="en-US" sz="1400" dirty="0"/>
                    <a:t>)</a:t>
                  </a:r>
                </a:p>
              </p:txBody>
            </p:sp>
          </p:grpSp>
          <p:sp>
            <p:nvSpPr>
              <p:cNvPr id="11" name="Oval 10"/>
              <p:cNvSpPr/>
              <p:nvPr/>
            </p:nvSpPr>
            <p:spPr>
              <a:xfrm>
                <a:off x="4191143" y="762000"/>
                <a:ext cx="685720" cy="3276985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4876863" y="1600299"/>
                <a:ext cx="1885979" cy="21694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990600" y="2438400"/>
              <a:ext cx="3657600" cy="1143000"/>
              <a:chOff x="990600" y="2438400"/>
              <a:chExt cx="3657600" cy="114300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447800" y="2438400"/>
                <a:ext cx="2514600" cy="457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>
                    <a:solidFill>
                      <a:schemeClr val="bg1"/>
                    </a:solidFill>
                  </a:rPr>
                  <a:t>Ion source waveform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752600" y="3124199"/>
                <a:ext cx="1905000" cy="457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>
                    <a:solidFill>
                      <a:srgbClr val="FFFFFF"/>
                    </a:solidFill>
                  </a:rPr>
                  <a:t>1 ms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990600" y="3581400"/>
                <a:ext cx="365760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6500707" y="3733800"/>
            <a:ext cx="3999832" cy="2584450"/>
            <a:chOff x="5638800" y="3810000"/>
            <a:chExt cx="3459224" cy="2431908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002"/>
            <a:stretch>
              <a:fillRect/>
            </a:stretch>
          </p:blipFill>
          <p:spPr bwMode="auto">
            <a:xfrm>
              <a:off x="5638800" y="3810000"/>
              <a:ext cx="3365500" cy="243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6400800" y="5818737"/>
              <a:ext cx="45720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973616" y="5818737"/>
              <a:ext cx="53340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0"/>
            <p:cNvSpPr txBox="1">
              <a:spLocks noChangeArrowheads="1"/>
            </p:cNvSpPr>
            <p:nvPr/>
          </p:nvSpPr>
          <p:spPr bwMode="auto">
            <a:xfrm>
              <a:off x="7497824" y="5666388"/>
              <a:ext cx="1600200" cy="28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400" dirty="0"/>
                <a:t> no beam in gap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37934" y="2710042"/>
            <a:ext cx="282914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Series of gates from the timing system generate </a:t>
            </a:r>
            <a:r>
              <a:rPr lang="en-US"/>
              <a:t>the beam in gap checks</a:t>
            </a:r>
            <a:endParaRPr lang="en-US" dirty="0"/>
          </a:p>
        </p:txBody>
      </p:sp>
      <p:sp>
        <p:nvSpPr>
          <p:cNvPr id="22" name="Triangle 21"/>
          <p:cNvSpPr/>
          <p:nvPr/>
        </p:nvSpPr>
        <p:spPr>
          <a:xfrm rot="5400000">
            <a:off x="7458885" y="1180029"/>
            <a:ext cx="1060704" cy="914400"/>
          </a:xfrm>
          <a:prstGeom prst="triangl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32037" y="1702257"/>
            <a:ext cx="3193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+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00486" y="1264981"/>
            <a:ext cx="42065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−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6645349" y="1382233"/>
            <a:ext cx="886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27629" y="1874879"/>
            <a:ext cx="886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446437" y="1637229"/>
            <a:ext cx="886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088693" y="830948"/>
            <a:ext cx="169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088693" y="830948"/>
            <a:ext cx="0" cy="551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782493" y="830949"/>
            <a:ext cx="0" cy="80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9333125" y="1403472"/>
            <a:ext cx="1167414" cy="937298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Comp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476335" y="1894449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V Ref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9921481" y="2344072"/>
            <a:ext cx="0" cy="80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921928" y="3153534"/>
            <a:ext cx="886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084377" y="2866469"/>
            <a:ext cx="7447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 Ref</a:t>
            </a: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56435A9C-3BE9-F447-959F-43ADC73EF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5595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C. </a:t>
            </a:r>
            <a:r>
              <a:rPr lang="en-US" altLang="en-US" sz="1400" dirty="0" err="1"/>
              <a:t>Deibele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95027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41305"/>
            <a:ext cx="11422261" cy="510909"/>
          </a:xfrm>
        </p:spPr>
        <p:txBody>
          <a:bodyPr/>
          <a:lstStyle/>
          <a:p>
            <a:r>
              <a:rPr lang="en-US" dirty="0"/>
              <a:t>Pulsed 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243820"/>
            <a:ext cx="11369809" cy="4047778"/>
          </a:xfrm>
        </p:spPr>
        <p:txBody>
          <a:bodyPr/>
          <a:lstStyle/>
          <a:p>
            <a:r>
              <a:rPr lang="en-US" dirty="0"/>
              <a:t>SNS Injection Kickers </a:t>
            </a:r>
          </a:p>
          <a:p>
            <a:pPr lvl="1"/>
            <a:r>
              <a:rPr lang="en-US" dirty="0">
                <a:latin typeface="Arial"/>
                <a:cs typeface="Arial"/>
              </a:rPr>
              <a:t>Directly impacts the beam distribution on the</a:t>
            </a:r>
            <a:r>
              <a:rPr lang="en-US" spc="-10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target, too big, too small</a:t>
            </a:r>
          </a:p>
          <a:p>
            <a:pPr lvl="1"/>
            <a:r>
              <a:rPr lang="en-US" dirty="0">
                <a:latin typeface="Arial"/>
                <a:cs typeface="Arial"/>
              </a:rPr>
              <a:t>60 Hz operation, 5M repetitions per day, 1.27B repetitions over 8 months</a:t>
            </a:r>
          </a:p>
          <a:p>
            <a:pPr lvl="1"/>
            <a:r>
              <a:rPr lang="en-US" dirty="0">
                <a:latin typeface="Arial"/>
                <a:cs typeface="Arial"/>
              </a:rPr>
              <a:t>Waveform Monitors validate amplitude and timing</a:t>
            </a:r>
          </a:p>
          <a:p>
            <a:pPr lvl="1"/>
            <a:r>
              <a:rPr lang="en-US" dirty="0">
                <a:latin typeface="Arial"/>
                <a:cs typeface="Arial"/>
              </a:rPr>
              <a:t>Fast interlock</a:t>
            </a:r>
          </a:p>
          <a:p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807029" y="3448791"/>
            <a:ext cx="9142412" cy="2787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val 60"/>
          <p:cNvSpPr>
            <a:spLocks noChangeArrowheads="1"/>
          </p:cNvSpPr>
          <p:nvPr/>
        </p:nvSpPr>
        <p:spPr bwMode="auto">
          <a:xfrm>
            <a:off x="4296188" y="3648417"/>
            <a:ext cx="324090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0" name="Straight Arrow Connector 9"/>
          <p:cNvCxnSpPr>
            <a:endCxn id="8" idx="7"/>
          </p:cNvCxnSpPr>
          <p:nvPr/>
        </p:nvCxnSpPr>
        <p:spPr>
          <a:xfrm flipH="1">
            <a:off x="4572816" y="2955851"/>
            <a:ext cx="201203" cy="782704"/>
          </a:xfrm>
          <a:prstGeom prst="straightConnector1">
            <a:avLst/>
          </a:prstGeom>
          <a:ln w="28575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444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818525"/>
            <a:ext cx="4326128" cy="4047778"/>
          </a:xfrm>
        </p:spPr>
        <p:txBody>
          <a:bodyPr/>
          <a:lstStyle/>
          <a:p>
            <a:r>
              <a:rPr lang="en-US" dirty="0"/>
              <a:t>SNS Extraction Kickers</a:t>
            </a:r>
          </a:p>
          <a:p>
            <a:r>
              <a:rPr lang="en-US" dirty="0"/>
              <a:t>Fast interlock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4793"/>
              </p:ext>
            </p:extLst>
          </p:nvPr>
        </p:nvGraphicFramePr>
        <p:xfrm>
          <a:off x="5752213" y="558799"/>
          <a:ext cx="4895468" cy="2978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566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Extraction Energy</a:t>
                      </a:r>
                    </a:p>
                  </a:txBody>
                  <a:tcPr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1.0 GeV</a:t>
                      </a:r>
                    </a:p>
                  </a:txBody>
                  <a:tcP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56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Extraction Type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Single-turn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56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Flat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-top length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&gt; 700 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56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Extractio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n rate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56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Rise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time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56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-35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56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Operating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-2.5 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13" y="1931319"/>
            <a:ext cx="4114800" cy="275590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46" y="3627659"/>
            <a:ext cx="4114800" cy="2755900"/>
          </a:xfrm>
          <a:prstGeom prst="rect">
            <a:avLst/>
          </a:prstGeom>
          <a:noFill/>
        </p:spPr>
      </p:pic>
      <p:pic>
        <p:nvPicPr>
          <p:cNvPr id="8" name="Picture 7" descr="2013-P034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31816" y="4804180"/>
            <a:ext cx="4169331" cy="1965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90011" y="1297168"/>
            <a:ext cx="107593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Typically</a:t>
            </a:r>
            <a:endParaRPr lang="en-US" dirty="0"/>
          </a:p>
          <a:p>
            <a:pPr algn="ctr">
              <a:lnSpc>
                <a:spcPct val="90000"/>
              </a:lnSpc>
            </a:pPr>
            <a:r>
              <a:rPr lang="en-US" dirty="0"/>
              <a:t>~ 695 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431" y="5135526"/>
            <a:ext cx="117211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E-Kickers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8-14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17802" y="4570837"/>
            <a:ext cx="103105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1.0 GeV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945 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4007" y="5204753"/>
            <a:ext cx="103105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1.3 GeV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911 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11819" y="3618785"/>
            <a:ext cx="177700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Ring Revolutionary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1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169394"/>
            <a:ext cx="11369809" cy="4047778"/>
          </a:xfrm>
        </p:spPr>
        <p:txBody>
          <a:bodyPr/>
          <a:lstStyle/>
          <a:p>
            <a:r>
              <a:rPr lang="en-US" dirty="0"/>
              <a:t>Fast Protection (micro-seconds)</a:t>
            </a:r>
          </a:p>
          <a:p>
            <a:pPr lvl="1"/>
            <a:r>
              <a:rPr lang="en-US" dirty="0"/>
              <a:t>Custom Hardware</a:t>
            </a:r>
          </a:p>
          <a:p>
            <a:pPr lvl="2"/>
            <a:r>
              <a:rPr lang="en-US" dirty="0"/>
              <a:t>Discrete logic, FPGAs, Operational Amplifiers, comparators</a:t>
            </a:r>
          </a:p>
          <a:p>
            <a:pPr lvl="2"/>
            <a:r>
              <a:rPr lang="en-US" dirty="0"/>
              <a:t>RF, pulsed magnets, BLM, BCM, …</a:t>
            </a:r>
          </a:p>
          <a:p>
            <a:r>
              <a:rPr lang="en-US" dirty="0"/>
              <a:t>Slow Protection (</a:t>
            </a:r>
            <a:r>
              <a:rPr lang="en-US" dirty="0" err="1"/>
              <a:t>milli</a:t>
            </a:r>
            <a:r>
              <a:rPr lang="en-US" dirty="0"/>
              <a:t>-seconds)</a:t>
            </a:r>
          </a:p>
          <a:p>
            <a:pPr lvl="1"/>
            <a:r>
              <a:rPr lang="en-US" dirty="0"/>
              <a:t>PLC</a:t>
            </a:r>
          </a:p>
          <a:p>
            <a:pPr lvl="2"/>
            <a:r>
              <a:rPr lang="en-US" dirty="0"/>
              <a:t>Gate valves, current transformers, water flow, …</a:t>
            </a:r>
          </a:p>
          <a:p>
            <a:r>
              <a:rPr lang="en-US" dirty="0"/>
              <a:t>Soft Protection (seconds)</a:t>
            </a:r>
          </a:p>
          <a:p>
            <a:pPr lvl="1"/>
            <a:r>
              <a:rPr lang="en-US" dirty="0"/>
              <a:t>Software</a:t>
            </a:r>
          </a:p>
          <a:p>
            <a:pPr lvl="2"/>
            <a:r>
              <a:rPr lang="en-US" dirty="0"/>
              <a:t>Magnet settings (~450 magnets at SNS), BLM voltage (Ion Chamber), …</a:t>
            </a:r>
          </a:p>
          <a:p>
            <a:pPr lvl="1"/>
            <a:r>
              <a:rPr lang="en-US" dirty="0"/>
              <a:t>Alarms </a:t>
            </a:r>
          </a:p>
          <a:p>
            <a:pPr lvl="2"/>
            <a:r>
              <a:rPr lang="en-US" dirty="0"/>
              <a:t>Human interaction, on the order of several seconds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05" y="426399"/>
            <a:ext cx="1611614" cy="1615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78" y="2650695"/>
            <a:ext cx="3692003" cy="159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474344"/>
            <a:ext cx="2985016" cy="15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4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30797"/>
            <a:ext cx="11422261" cy="510909"/>
          </a:xfrm>
        </p:spPr>
        <p:txBody>
          <a:bodyPr/>
          <a:lstStyle/>
          <a:p>
            <a:r>
              <a:rPr lang="en-US" dirty="0"/>
              <a:t>Pulsed 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120858"/>
            <a:ext cx="11572001" cy="4064327"/>
          </a:xfrm>
        </p:spPr>
        <p:txBody>
          <a:bodyPr/>
          <a:lstStyle/>
          <a:p>
            <a:r>
              <a:rPr lang="en-US" dirty="0"/>
              <a:t>Misfiring Extraction Kickers</a:t>
            </a:r>
          </a:p>
          <a:p>
            <a:pPr lvl="1"/>
            <a:r>
              <a:rPr lang="en-US" dirty="0"/>
              <a:t>Usually isolated to a single kicker</a:t>
            </a:r>
          </a:p>
          <a:p>
            <a:pPr lvl="2"/>
            <a:r>
              <a:rPr lang="en-US" dirty="0"/>
              <a:t>Production periods run 13 of 14 Kickers</a:t>
            </a:r>
          </a:p>
          <a:p>
            <a:pPr lvl="3"/>
            <a:r>
              <a:rPr lang="en-US" dirty="0"/>
              <a:t>Hot-read spare kicker is run out of time 5 microseconds </a:t>
            </a:r>
          </a:p>
          <a:p>
            <a:pPr lvl="1"/>
            <a:r>
              <a:rPr lang="en-US" dirty="0" err="1"/>
              <a:t>Thyratron</a:t>
            </a:r>
            <a:r>
              <a:rPr lang="en-US" dirty="0"/>
              <a:t> jitter and drift dominate failure modes</a:t>
            </a:r>
          </a:p>
          <a:p>
            <a:pPr lvl="2"/>
            <a:r>
              <a:rPr lang="en-US" dirty="0"/>
              <a:t>High power electrical switch</a:t>
            </a:r>
          </a:p>
          <a:p>
            <a:pPr lvl="2"/>
            <a:r>
              <a:rPr lang="en-US" dirty="0"/>
              <a:t>5.2 million cycles per day</a:t>
            </a:r>
          </a:p>
          <a:p>
            <a:pPr lvl="1"/>
            <a:r>
              <a:rPr lang="en-US" dirty="0"/>
              <a:t>Power supply failure</a:t>
            </a:r>
          </a:p>
          <a:p>
            <a:pPr lvl="1"/>
            <a:r>
              <a:rPr lang="en-US" dirty="0"/>
              <a:t>Timing reference</a:t>
            </a:r>
          </a:p>
          <a:p>
            <a:pPr lvl="2"/>
            <a:r>
              <a:rPr lang="en-US" dirty="0"/>
              <a:t>Temporary PLL jitter at the Timing Master</a:t>
            </a:r>
          </a:p>
          <a:p>
            <a:pPr lvl="2"/>
            <a:r>
              <a:rPr lang="en-US" dirty="0"/>
              <a:t>Results in all 14 misfiring “kick in the middle of the beam pulse</a:t>
            </a:r>
          </a:p>
          <a:p>
            <a:r>
              <a:rPr lang="en-US" spc="-10" dirty="0">
                <a:latin typeface="Arial"/>
                <a:cs typeface="Arial"/>
              </a:rPr>
              <a:t>RTBT</a:t>
            </a:r>
            <a:r>
              <a:rPr lang="en-US" spc="-9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collimators</a:t>
            </a:r>
            <a:r>
              <a:rPr lang="en-US" spc="-5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are designed to intercept</a:t>
            </a:r>
            <a:r>
              <a:rPr lang="en-US" spc="-10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beams that are </a:t>
            </a:r>
            <a:r>
              <a:rPr lang="en-US" spc="-5" dirty="0">
                <a:latin typeface="Arial"/>
                <a:cs typeface="Arial"/>
              </a:rPr>
              <a:t>off-center </a:t>
            </a:r>
            <a:r>
              <a:rPr lang="en-US" dirty="0">
                <a:latin typeface="Arial"/>
                <a:cs typeface="Arial"/>
              </a:rPr>
              <a:t>due to extraction kicker</a:t>
            </a:r>
            <a:r>
              <a:rPr lang="en-US" spc="-105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mis</a:t>
            </a:r>
            <a:r>
              <a:rPr lang="en-US" dirty="0">
                <a:latin typeface="Arial"/>
                <a:cs typeface="Arial"/>
              </a:rPr>
              <a:t>-fires.</a:t>
            </a:r>
          </a:p>
          <a:p>
            <a:endParaRPr lang="en-US" dirty="0"/>
          </a:p>
        </p:txBody>
      </p:sp>
      <p:sp>
        <p:nvSpPr>
          <p:cNvPr id="10" name="object 5"/>
          <p:cNvSpPr/>
          <p:nvPr/>
        </p:nvSpPr>
        <p:spPr>
          <a:xfrm>
            <a:off x="8798567" y="3529538"/>
            <a:ext cx="3003262" cy="2084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9714238" y="3141304"/>
            <a:ext cx="188192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RTBT Collimator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04680" y="2670008"/>
            <a:ext cx="2147778" cy="2314172"/>
            <a:chOff x="5840415" y="106308"/>
            <a:chExt cx="2147778" cy="2314172"/>
          </a:xfrm>
        </p:grpSpPr>
        <p:sp>
          <p:nvSpPr>
            <p:cNvPr id="4" name="object 2"/>
            <p:cNvSpPr/>
            <p:nvPr/>
          </p:nvSpPr>
          <p:spPr>
            <a:xfrm>
              <a:off x="5840415" y="106308"/>
              <a:ext cx="2147778" cy="1894057"/>
            </a:xfrm>
            <a:prstGeom prst="rect">
              <a:avLst/>
            </a:prstGeom>
            <a:blipFill>
              <a:blip r:embed="rId3" cstate="print"/>
              <a:srcRect/>
              <a:stretch>
                <a:fillRect l="-59489" r="-44436" b="-132922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88896" y="1829549"/>
              <a:ext cx="1236236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Beam gap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/>
                <a:t>~250 ns</a:t>
              </a:r>
            </a:p>
          </p:txBody>
        </p:sp>
      </p:grpSp>
      <p:pic>
        <p:nvPicPr>
          <p:cNvPr id="16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01261" y="0"/>
            <a:ext cx="4763735" cy="26132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279083" y="3781938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8054" y="3781938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279083" y="3865208"/>
            <a:ext cx="598971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90672" y="985059"/>
            <a:ext cx="1210589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SNS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Extraction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Kickers</a:t>
            </a:r>
          </a:p>
        </p:txBody>
      </p:sp>
    </p:spTree>
    <p:extLst>
      <p:ext uri="{BB962C8B-B14F-4D97-AF65-F5344CB8AC3E}">
        <p14:creationId xmlns:p14="http://schemas.microsoft.com/office/powerpoint/2010/main" val="1087609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3516807" cy="4047778"/>
          </a:xfrm>
        </p:spPr>
        <p:txBody>
          <a:bodyPr/>
          <a:lstStyle/>
          <a:p>
            <a:r>
              <a:rPr lang="en-US" dirty="0"/>
              <a:t>Magnet </a:t>
            </a:r>
            <a:r>
              <a:rPr lang="en-US" dirty="0" err="1"/>
              <a:t>readbacks</a:t>
            </a:r>
            <a:endParaRPr lang="en-US" dirty="0"/>
          </a:p>
          <a:p>
            <a:r>
              <a:rPr lang="en-US" dirty="0"/>
              <a:t>Example of a Soft interlock</a:t>
            </a:r>
          </a:p>
          <a:p>
            <a:pPr lvl="1"/>
            <a:r>
              <a:rPr lang="en-US" dirty="0"/>
              <a:t>software interface with the MPS hardware</a:t>
            </a:r>
          </a:p>
        </p:txBody>
      </p:sp>
      <p:sp>
        <p:nvSpPr>
          <p:cNvPr id="4" name="object 2"/>
          <p:cNvSpPr/>
          <p:nvPr/>
        </p:nvSpPr>
        <p:spPr>
          <a:xfrm>
            <a:off x="3929215" y="655320"/>
            <a:ext cx="7772398" cy="5036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3011169" y="320039"/>
            <a:ext cx="87553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Example: SNS lock-down of </a:t>
            </a:r>
            <a:r>
              <a:rPr sz="2000" spc="-10" dirty="0">
                <a:latin typeface="Arial"/>
                <a:cs typeface="Arial"/>
              </a:rPr>
              <a:t>RTBT </a:t>
            </a:r>
            <a:r>
              <a:rPr sz="2000" dirty="0">
                <a:latin typeface="Arial"/>
                <a:cs typeface="Arial"/>
              </a:rPr>
              <a:t>quad and dipole corrector magnet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currents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6271015" y="617911"/>
            <a:ext cx="1055716" cy="493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6846652" y="659165"/>
            <a:ext cx="923925" cy="4810760"/>
          </a:xfrm>
          <a:custGeom>
            <a:avLst/>
            <a:gdLst/>
            <a:ahLst/>
            <a:cxnLst/>
            <a:rect l="l" t="t" r="r" b="b"/>
            <a:pathLst>
              <a:path w="923925" h="4810760">
                <a:moveTo>
                  <a:pt x="0" y="0"/>
                </a:moveTo>
                <a:lnTo>
                  <a:pt x="923634" y="0"/>
                </a:lnTo>
                <a:lnTo>
                  <a:pt x="923634" y="4810605"/>
                </a:lnTo>
                <a:lnTo>
                  <a:pt x="0" y="4810605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 txBox="1"/>
          <p:nvPr/>
        </p:nvSpPr>
        <p:spPr>
          <a:xfrm>
            <a:off x="2907299" y="5730238"/>
            <a:ext cx="8858250" cy="38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Trip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limits set to +/-5% on quads and +/-0.5 A on dipole</a:t>
            </a:r>
            <a:r>
              <a:rPr sz="2400" spc="-3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correctors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016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2594344" y="3946560"/>
            <a:ext cx="3636335" cy="2783850"/>
          </a:xfrm>
          <a:prstGeom prst="rect">
            <a:avLst/>
          </a:prstGeom>
          <a:blipFill>
            <a:blip r:embed="rId2" cstate="print"/>
            <a:srcRect/>
            <a:stretch>
              <a:fillRect l="-11160" t="-5850" r="-9289" b="-526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924845"/>
            <a:ext cx="6078915" cy="4047778"/>
          </a:xfrm>
        </p:spPr>
        <p:txBody>
          <a:bodyPr/>
          <a:lstStyle/>
          <a:p>
            <a:r>
              <a:rPr lang="en-US" dirty="0"/>
              <a:t>PLC limits reside local to the system(s)</a:t>
            </a:r>
          </a:p>
          <a:p>
            <a:pPr lvl="1"/>
            <a:r>
              <a:rPr lang="en-US" dirty="0"/>
              <a:t>One system per destination change on large dipole magnets</a:t>
            </a:r>
          </a:p>
          <a:p>
            <a:pPr lvl="2"/>
            <a:r>
              <a:rPr lang="en-US" dirty="0" err="1"/>
              <a:t>Linac</a:t>
            </a:r>
            <a:r>
              <a:rPr lang="en-US" dirty="0"/>
              <a:t>, HEBT, Ring, Extraction and Target</a:t>
            </a:r>
          </a:p>
          <a:p>
            <a:pPr lvl="2"/>
            <a:r>
              <a:rPr lang="en-US" dirty="0"/>
              <a:t>Current Transformers provide magnet setting levels</a:t>
            </a:r>
          </a:p>
          <a:p>
            <a:pPr lvl="2"/>
            <a:r>
              <a:rPr lang="en-US" dirty="0"/>
              <a:t>Values are locked in after tuning</a:t>
            </a:r>
          </a:p>
        </p:txBody>
      </p:sp>
      <p:sp>
        <p:nvSpPr>
          <p:cNvPr id="8" name="object 3"/>
          <p:cNvSpPr/>
          <p:nvPr/>
        </p:nvSpPr>
        <p:spPr>
          <a:xfrm>
            <a:off x="6567375" y="575493"/>
            <a:ext cx="5058186" cy="533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val 60"/>
          <p:cNvSpPr>
            <a:spLocks noChangeArrowheads="1"/>
          </p:cNvSpPr>
          <p:nvPr/>
        </p:nvSpPr>
        <p:spPr bwMode="auto">
          <a:xfrm>
            <a:off x="4934141" y="4451019"/>
            <a:ext cx="324090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Oval 60"/>
          <p:cNvSpPr>
            <a:spLocks noChangeArrowheads="1"/>
          </p:cNvSpPr>
          <p:nvPr/>
        </p:nvSpPr>
        <p:spPr bwMode="auto">
          <a:xfrm>
            <a:off x="3090827" y="6040481"/>
            <a:ext cx="592204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Oval 60"/>
          <p:cNvSpPr>
            <a:spLocks noChangeArrowheads="1"/>
          </p:cNvSpPr>
          <p:nvPr/>
        </p:nvSpPr>
        <p:spPr bwMode="auto">
          <a:xfrm>
            <a:off x="3799648" y="4404070"/>
            <a:ext cx="324090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Oval 60"/>
          <p:cNvSpPr>
            <a:spLocks noChangeArrowheads="1"/>
          </p:cNvSpPr>
          <p:nvPr/>
        </p:nvSpPr>
        <p:spPr bwMode="auto">
          <a:xfrm>
            <a:off x="5178690" y="5318933"/>
            <a:ext cx="324090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97707" y="5980385"/>
            <a:ext cx="7931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rgbClr val="800040"/>
                </a:solidFill>
              </a:rPr>
              <a:t>Linac</a:t>
            </a:r>
            <a:endParaRPr lang="en-US" dirty="0">
              <a:solidFill>
                <a:srgbClr val="80004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316178" y="4217565"/>
            <a:ext cx="3645515" cy="182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Dependent on machine mode settings</a:t>
            </a:r>
          </a:p>
          <a:p>
            <a:r>
              <a:rPr lang="en-US" dirty="0"/>
              <a:t>Slow interlock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8373" y="4989523"/>
            <a:ext cx="11212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800040"/>
                </a:solidFill>
              </a:rPr>
              <a:t>Injection</a:t>
            </a:r>
            <a:endParaRPr lang="en-US" dirty="0">
              <a:solidFill>
                <a:srgbClr val="800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4261" y="4181004"/>
            <a:ext cx="12677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800040"/>
                </a:solidFill>
              </a:rPr>
              <a:t>Extraction</a:t>
            </a:r>
            <a:endParaRPr lang="en-US" dirty="0">
              <a:solidFill>
                <a:srgbClr val="80004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8176" y="6016031"/>
            <a:ext cx="12677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Target</a:t>
            </a:r>
          </a:p>
        </p:txBody>
      </p:sp>
      <p:sp>
        <p:nvSpPr>
          <p:cNvPr id="24" name="Oval 60"/>
          <p:cNvSpPr>
            <a:spLocks noChangeArrowheads="1"/>
          </p:cNvSpPr>
          <p:nvPr/>
        </p:nvSpPr>
        <p:spPr bwMode="auto">
          <a:xfrm>
            <a:off x="7399784" y="5535700"/>
            <a:ext cx="1637890" cy="444685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Oval 60"/>
          <p:cNvSpPr>
            <a:spLocks noChangeArrowheads="1"/>
          </p:cNvSpPr>
          <p:nvPr/>
        </p:nvSpPr>
        <p:spPr bwMode="auto">
          <a:xfrm>
            <a:off x="7458578" y="4077951"/>
            <a:ext cx="1637890" cy="444685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Oval 60"/>
          <p:cNvSpPr>
            <a:spLocks noChangeArrowheads="1"/>
          </p:cNvSpPr>
          <p:nvPr/>
        </p:nvSpPr>
        <p:spPr bwMode="auto">
          <a:xfrm>
            <a:off x="9880714" y="3660114"/>
            <a:ext cx="1637890" cy="444685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Oval 60"/>
          <p:cNvSpPr>
            <a:spLocks noChangeArrowheads="1"/>
          </p:cNvSpPr>
          <p:nvPr/>
        </p:nvSpPr>
        <p:spPr bwMode="auto">
          <a:xfrm>
            <a:off x="9880714" y="2301914"/>
            <a:ext cx="1637890" cy="444685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007217" y="4678327"/>
            <a:ext cx="792431" cy="3143"/>
          </a:xfrm>
          <a:prstGeom prst="straightConnector1">
            <a:avLst/>
          </a:prstGeom>
          <a:ln w="28575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5" idx="1"/>
          </p:cNvCxnSpPr>
          <p:nvPr/>
        </p:nvCxnSpPr>
        <p:spPr>
          <a:xfrm>
            <a:off x="2297707" y="5066520"/>
            <a:ext cx="879846" cy="1064099"/>
          </a:xfrm>
          <a:prstGeom prst="straightConnector1">
            <a:avLst/>
          </a:prstGeom>
          <a:ln w="28575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502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interlock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2" y="963428"/>
            <a:ext cx="11751173" cy="487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92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</a:t>
            </a:r>
          </a:p>
        </p:txBody>
      </p:sp>
      <p:pic>
        <p:nvPicPr>
          <p:cNvPr id="4" name="Picture 5" descr="\\YUKI-NEW\Users\d7c\Private\documents\presentations\review\ring_800us_beam_coupled_noise.JPG"/>
          <p:cNvPicPr>
            <a:picLocks noChangeAspect="1" noChangeArrowheads="1"/>
          </p:cNvPicPr>
          <p:nvPr/>
        </p:nvPicPr>
        <p:blipFill>
          <a:blip r:embed="rId2" cstate="print"/>
          <a:srcRect r="254" b="48646"/>
          <a:stretch>
            <a:fillRect/>
          </a:stretch>
        </p:blipFill>
        <p:spPr bwMode="auto">
          <a:xfrm>
            <a:off x="4652045" y="2622698"/>
            <a:ext cx="7486650" cy="2890837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4288" y="967378"/>
            <a:ext cx="6864586" cy="1733292"/>
          </a:xfrm>
        </p:spPr>
        <p:txBody>
          <a:bodyPr/>
          <a:lstStyle/>
          <a:p>
            <a:r>
              <a:rPr lang="en-US" dirty="0"/>
              <a:t>Fast interlock</a:t>
            </a:r>
          </a:p>
          <a:p>
            <a:pPr lvl="1"/>
            <a:r>
              <a:rPr lang="en-US" dirty="0"/>
              <a:t>False reporting</a:t>
            </a:r>
          </a:p>
          <a:p>
            <a:pPr lvl="1"/>
            <a:r>
              <a:rPr lang="en-US" dirty="0"/>
              <a:t>Can prohibit reliable beam transportation</a:t>
            </a:r>
          </a:p>
        </p:txBody>
      </p:sp>
      <p:sp>
        <p:nvSpPr>
          <p:cNvPr id="6" name="object 2"/>
          <p:cNvSpPr/>
          <p:nvPr/>
        </p:nvSpPr>
        <p:spPr>
          <a:xfrm>
            <a:off x="9218427" y="444921"/>
            <a:ext cx="2147778" cy="1894057"/>
          </a:xfrm>
          <a:prstGeom prst="rect">
            <a:avLst/>
          </a:prstGeom>
          <a:blipFill>
            <a:blip r:embed="rId3" cstate="print"/>
            <a:srcRect/>
            <a:stretch>
              <a:fillRect l="-59489" r="-44436" b="-13292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102009" y="1391949"/>
            <a:ext cx="1424763" cy="10960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44288" y="2727416"/>
            <a:ext cx="4307757" cy="37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“Noise” Trips</a:t>
            </a:r>
          </a:p>
          <a:p>
            <a:pPr lvl="1"/>
            <a:r>
              <a:rPr lang="en-US" dirty="0"/>
              <a:t>Beam image currents </a:t>
            </a:r>
          </a:p>
          <a:p>
            <a:pPr lvl="1"/>
            <a:r>
              <a:rPr lang="en-US" dirty="0"/>
              <a:t>Power supply switching noise</a:t>
            </a:r>
          </a:p>
          <a:p>
            <a:pPr lvl="1"/>
            <a:r>
              <a:rPr lang="en-US" dirty="0"/>
              <a:t>Other miscellaneous sources</a:t>
            </a:r>
          </a:p>
          <a:p>
            <a:pPr lvl="2"/>
            <a:r>
              <a:rPr lang="en-US" dirty="0"/>
              <a:t>RF, transformers, long parallel cable runs,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79548" y="5624620"/>
            <a:ext cx="22621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Beam image current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1004699" y="1391950"/>
            <a:ext cx="761850" cy="10960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72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Insertable</a:t>
            </a:r>
            <a:r>
              <a:rPr lang="en-US" dirty="0"/>
              <a:t>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6440019" cy="4047778"/>
          </a:xfrm>
        </p:spPr>
        <p:txBody>
          <a:bodyPr/>
          <a:lstStyle/>
          <a:p>
            <a:r>
              <a:rPr lang="en-US" dirty="0"/>
              <a:t>Position indicators</a:t>
            </a:r>
          </a:p>
          <a:p>
            <a:r>
              <a:rPr lang="en-US" dirty="0"/>
              <a:t>Beam measurement</a:t>
            </a:r>
          </a:p>
          <a:p>
            <a:pPr lvl="1"/>
            <a:r>
              <a:rPr lang="en-US" dirty="0"/>
              <a:t>Harps, wire scanners, faraday cups, etc..</a:t>
            </a:r>
          </a:p>
          <a:p>
            <a:r>
              <a:rPr lang="en-US" dirty="0"/>
              <a:t>Halo mitigation</a:t>
            </a:r>
          </a:p>
          <a:p>
            <a:pPr lvl="1"/>
            <a:r>
              <a:rPr lang="en-US" dirty="0"/>
              <a:t>Scrapper </a:t>
            </a:r>
            <a:r>
              <a:rPr lang="en-US" dirty="0" err="1"/>
              <a:t>postion</a:t>
            </a:r>
            <a:endParaRPr lang="en-US" dirty="0"/>
          </a:p>
          <a:p>
            <a:r>
              <a:rPr lang="en-US" dirty="0"/>
              <a:t>Isolating vacuum</a:t>
            </a:r>
          </a:p>
          <a:p>
            <a:pPr lvl="1"/>
            <a:r>
              <a:rPr lang="en-US" dirty="0"/>
              <a:t>Gate valves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53" y="434340"/>
            <a:ext cx="3132631" cy="2013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3747"/>
          <a:stretch/>
        </p:blipFill>
        <p:spPr>
          <a:xfrm>
            <a:off x="9476051" y="3466468"/>
            <a:ext cx="2095471" cy="2424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8954" y="3430732"/>
            <a:ext cx="13516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gate valves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91" y="1065253"/>
            <a:ext cx="2461218" cy="242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t="2633" r="25790"/>
          <a:stretch/>
        </p:blipFill>
        <p:spPr>
          <a:xfrm>
            <a:off x="4031673" y="4059534"/>
            <a:ext cx="3719945" cy="2386517"/>
          </a:xfrm>
          <a:prstGeom prst="rect">
            <a:avLst/>
          </a:prstGeom>
        </p:spPr>
      </p:pic>
      <p:sp>
        <p:nvSpPr>
          <p:cNvPr id="9" name="Oval 60"/>
          <p:cNvSpPr>
            <a:spLocks noChangeArrowheads="1"/>
          </p:cNvSpPr>
          <p:nvPr/>
        </p:nvSpPr>
        <p:spPr bwMode="auto">
          <a:xfrm>
            <a:off x="6055418" y="4136363"/>
            <a:ext cx="1009459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Oval 60"/>
          <p:cNvSpPr>
            <a:spLocks noChangeArrowheads="1"/>
          </p:cNvSpPr>
          <p:nvPr/>
        </p:nvSpPr>
        <p:spPr bwMode="auto">
          <a:xfrm>
            <a:off x="4538816" y="4108409"/>
            <a:ext cx="1009459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3" name="Straight Arrow Connector 12"/>
          <p:cNvCxnSpPr>
            <a:stCxn id="11" idx="7"/>
          </p:cNvCxnSpPr>
          <p:nvPr/>
        </p:nvCxnSpPr>
        <p:spPr>
          <a:xfrm flipV="1">
            <a:off x="5400443" y="3430732"/>
            <a:ext cx="1468511" cy="767815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</p:cNvCxnSpPr>
          <p:nvPr/>
        </p:nvCxnSpPr>
        <p:spPr>
          <a:xfrm flipV="1">
            <a:off x="6560148" y="3466468"/>
            <a:ext cx="365747" cy="669895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19110" y="3145926"/>
            <a:ext cx="162095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Limit switches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110930" y="830948"/>
            <a:ext cx="15440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Wire scanner</a:t>
            </a:r>
          </a:p>
        </p:txBody>
      </p:sp>
    </p:spTree>
    <p:extLst>
      <p:ext uri="{BB962C8B-B14F-4D97-AF65-F5344CB8AC3E}">
        <p14:creationId xmlns:p14="http://schemas.microsoft.com/office/powerpoint/2010/main" val="25255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damage caused by slow MPS response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8" y="830948"/>
            <a:ext cx="11574810" cy="4047778"/>
          </a:xfrm>
        </p:spPr>
        <p:txBody>
          <a:bodyPr/>
          <a:lstStyle/>
          <a:p>
            <a:r>
              <a:rPr lang="en-US" dirty="0"/>
              <a:t>Continued degradation of RF gradients</a:t>
            </a:r>
          </a:p>
          <a:p>
            <a:pPr lvl="1"/>
            <a:r>
              <a:rPr lang="en-US" dirty="0"/>
              <a:t>Eventually led to measuring MPS response times</a:t>
            </a:r>
          </a:p>
          <a:p>
            <a:r>
              <a:rPr lang="en-US" dirty="0"/>
              <a:t>Fast interlock ⇒ slow interlock</a:t>
            </a:r>
          </a:p>
          <a:p>
            <a:pPr lvl="1"/>
            <a:r>
              <a:rPr lang="en-US" dirty="0"/>
              <a:t>20 us design, operating at 200 us, order of magnitude above specification</a:t>
            </a:r>
          </a:p>
          <a:p>
            <a:pPr lvl="1"/>
            <a:r>
              <a:rPr lang="en-US" dirty="0"/>
              <a:t>Capacitors installed to mitigate false trips, additional charge sustained “good” operating condition for up to 300 us in some cases</a:t>
            </a:r>
          </a:p>
        </p:txBody>
      </p:sp>
      <p:pic>
        <p:nvPicPr>
          <p:cNvPr id="4" name="Picture 3" descr="scl_blm_longest_measurement_303us.JPG"/>
          <p:cNvPicPr>
            <a:picLocks noChangeAspect="1"/>
          </p:cNvPicPr>
          <p:nvPr/>
        </p:nvPicPr>
        <p:blipFill>
          <a:blip r:embed="rId2" cstate="print"/>
          <a:srcRect l="244" b="16911"/>
          <a:stretch>
            <a:fillRect/>
          </a:stretch>
        </p:blipFill>
        <p:spPr>
          <a:xfrm>
            <a:off x="5190311" y="3542977"/>
            <a:ext cx="5225857" cy="326456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4288" y="3542977"/>
            <a:ext cx="5354764" cy="169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Organizational Impacts</a:t>
            </a:r>
          </a:p>
          <a:p>
            <a:pPr lvl="1"/>
            <a:r>
              <a:rPr lang="en-US" dirty="0"/>
              <a:t>Lack of confidence in system</a:t>
            </a:r>
          </a:p>
          <a:p>
            <a:pPr lvl="2"/>
            <a:r>
              <a:rPr lang="en-US" dirty="0"/>
              <a:t>Degrading system performance…MPS problems again!!!!!</a:t>
            </a:r>
          </a:p>
          <a:p>
            <a:pPr lvl="1"/>
            <a:r>
              <a:rPr lang="en-US" dirty="0"/>
              <a:t>Damaged </a:t>
            </a:r>
            <a:r>
              <a:rPr lang="en-US" dirty="0" err="1"/>
              <a:t>Cryo</a:t>
            </a:r>
            <a:r>
              <a:rPr lang="en-US" dirty="0"/>
              <a:t>-cavities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0332" y="631854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7CF"/>
                </a:solidFill>
              </a:rPr>
              <a:t>Beam Position Monitor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4703" y="388723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BLM fault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6684" y="505436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MPS permissive</a:t>
            </a:r>
          </a:p>
        </p:txBody>
      </p:sp>
    </p:spTree>
    <p:extLst>
      <p:ext uri="{BB962C8B-B14F-4D97-AF65-F5344CB8AC3E}">
        <p14:creationId xmlns:p14="http://schemas.microsoft.com/office/powerpoint/2010/main" val="103534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-cavity damage</a:t>
            </a:r>
          </a:p>
        </p:txBody>
      </p:sp>
      <p:pic>
        <p:nvPicPr>
          <p:cNvPr id="4" name="Picture 4" descr="C:\documents\papers\arw_2013\review\karen_scl3b_rf_all_capicitors_installed_sublink_not_fixed.JPG"/>
          <p:cNvPicPr>
            <a:picLocks noChangeAspect="1" noChangeArrowheads="1"/>
          </p:cNvPicPr>
          <p:nvPr/>
        </p:nvPicPr>
        <p:blipFill>
          <a:blip r:embed="rId2" cstate="print"/>
          <a:srcRect r="26581" b="12821"/>
          <a:stretch>
            <a:fillRect/>
          </a:stretch>
        </p:blipFill>
        <p:spPr bwMode="auto">
          <a:xfrm>
            <a:off x="1495647" y="1185530"/>
            <a:ext cx="6248400" cy="518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15247" y="15665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RF 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1447" y="331913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Sub-link node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9047" y="461453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Main-link node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5833" y="561679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7CF"/>
                </a:solidFill>
              </a:rPr>
              <a:t>Beam Position Monitor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7972647" y="32429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72647" y="23285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Sub-link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91847" y="23285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Main-link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1847" y="32429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91847" y="41573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2"/>
            <a:endCxn id="14" idx="0"/>
          </p:cNvCxnSpPr>
          <p:nvPr/>
        </p:nvCxnSpPr>
        <p:spPr>
          <a:xfrm>
            <a:off x="9572847" y="293813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2"/>
            <a:endCxn id="15" idx="0"/>
          </p:cNvCxnSpPr>
          <p:nvPr/>
        </p:nvCxnSpPr>
        <p:spPr>
          <a:xfrm>
            <a:off x="9572847" y="385253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1"/>
            <a:endCxn id="12" idx="3"/>
          </p:cNvCxnSpPr>
          <p:nvPr/>
        </p:nvCxnSpPr>
        <p:spPr>
          <a:xfrm flipH="1">
            <a:off x="8734647" y="2633330"/>
            <a:ext cx="4572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2"/>
            <a:endCxn id="11" idx="0"/>
          </p:cNvCxnSpPr>
          <p:nvPr/>
        </p:nvCxnSpPr>
        <p:spPr>
          <a:xfrm>
            <a:off x="8353647" y="293813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91847" y="50717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20" idx="0"/>
          </p:cNvCxnSpPr>
          <p:nvPr/>
        </p:nvCxnSpPr>
        <p:spPr>
          <a:xfrm>
            <a:off x="9572847" y="476693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72647" y="41573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2" idx="0"/>
          </p:cNvCxnSpPr>
          <p:nvPr/>
        </p:nvCxnSpPr>
        <p:spPr>
          <a:xfrm>
            <a:off x="8353647" y="385253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191847" y="59861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24" idx="0"/>
          </p:cNvCxnSpPr>
          <p:nvPr/>
        </p:nvCxnSpPr>
        <p:spPr>
          <a:xfrm>
            <a:off x="9572847" y="568133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48847" y="149033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Copper</a:t>
            </a:r>
          </a:p>
          <a:p>
            <a:pPr algn="ctr"/>
            <a:r>
              <a:rPr lang="en-US" dirty="0"/>
              <a:t>link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2247" y="4690730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Fiber</a:t>
            </a:r>
          </a:p>
          <a:p>
            <a:pPr algn="ctr"/>
            <a:r>
              <a:rPr lang="en-US" dirty="0"/>
              <a:t>links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91847" y="141413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572847" y="202373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734647" y="2099930"/>
            <a:ext cx="2286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0"/>
          </p:cNvCxnSpPr>
          <p:nvPr/>
        </p:nvCxnSpPr>
        <p:spPr>
          <a:xfrm flipV="1">
            <a:off x="8937473" y="4004930"/>
            <a:ext cx="559174" cy="6858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0"/>
          </p:cNvCxnSpPr>
          <p:nvPr/>
        </p:nvCxnSpPr>
        <p:spPr>
          <a:xfrm flipH="1" flipV="1">
            <a:off x="8429847" y="4004930"/>
            <a:ext cx="507626" cy="6858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915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MPS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993658"/>
            <a:ext cx="8806196" cy="4047778"/>
          </a:xfrm>
        </p:spPr>
        <p:txBody>
          <a:bodyPr/>
          <a:lstStyle/>
          <a:p>
            <a:r>
              <a:rPr lang="en-US" dirty="0"/>
              <a:t>No reporting</a:t>
            </a:r>
          </a:p>
          <a:p>
            <a:r>
              <a:rPr lang="en-US" dirty="0"/>
              <a:t>Output enable stuck high</a:t>
            </a:r>
          </a:p>
          <a:p>
            <a:pPr lvl="1"/>
            <a:r>
              <a:rPr lang="en-US" dirty="0"/>
              <a:t>Provides a false MPS status to the top level node and permits continued beam production</a:t>
            </a:r>
          </a:p>
          <a:p>
            <a:r>
              <a:rPr lang="en-US" dirty="0"/>
              <a:t>Firmware implementation did not match the architecture approved by the review committee </a:t>
            </a:r>
          </a:p>
          <a:p>
            <a:pPr lvl="1"/>
            <a:r>
              <a:rPr lang="en-US" dirty="0"/>
              <a:t>Single clock source generated at the lowest node in the “chain”</a:t>
            </a:r>
          </a:p>
          <a:p>
            <a:pPr lvl="1"/>
            <a:r>
              <a:rPr lang="en-US" dirty="0"/>
              <a:t>Each node simply grants or prevents the passing of the permissive signal</a:t>
            </a:r>
          </a:p>
          <a:p>
            <a:pPr lvl="1"/>
            <a:r>
              <a:rPr lang="en-US" dirty="0"/>
              <a:t>Passed local clock source instead of original clock source</a:t>
            </a:r>
          </a:p>
          <a:p>
            <a:r>
              <a:rPr lang="en-US" dirty="0"/>
              <a:t>Introduced 2 failure points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08043" y="23549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08043" y="14405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Sub-link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27243" y="14405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Main-link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27243" y="23549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27243" y="32693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15" idx="2"/>
            <a:endCxn id="16" idx="0"/>
          </p:cNvCxnSpPr>
          <p:nvPr/>
        </p:nvCxnSpPr>
        <p:spPr>
          <a:xfrm>
            <a:off x="11008243" y="2050148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6" idx="2"/>
            <a:endCxn id="17" idx="0"/>
          </p:cNvCxnSpPr>
          <p:nvPr/>
        </p:nvCxnSpPr>
        <p:spPr>
          <a:xfrm>
            <a:off x="11008243" y="2964548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5" idx="1"/>
            <a:endCxn id="14" idx="3"/>
          </p:cNvCxnSpPr>
          <p:nvPr/>
        </p:nvCxnSpPr>
        <p:spPr>
          <a:xfrm flipH="1">
            <a:off x="10170043" y="1745348"/>
            <a:ext cx="4572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4" idx="2"/>
            <a:endCxn id="13" idx="0"/>
          </p:cNvCxnSpPr>
          <p:nvPr/>
        </p:nvCxnSpPr>
        <p:spPr>
          <a:xfrm>
            <a:off x="9789043" y="2050148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627243" y="41837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endCxn id="22" idx="0"/>
          </p:cNvCxnSpPr>
          <p:nvPr/>
        </p:nvCxnSpPr>
        <p:spPr>
          <a:xfrm>
            <a:off x="11008243" y="3878948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408043" y="32693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24" idx="0"/>
          </p:cNvCxnSpPr>
          <p:nvPr/>
        </p:nvCxnSpPr>
        <p:spPr>
          <a:xfrm>
            <a:off x="9789043" y="2964548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627243" y="50981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008243" y="4793348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84243" y="602348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Copper</a:t>
            </a:r>
          </a:p>
          <a:p>
            <a:pPr algn="ctr"/>
            <a:r>
              <a:rPr lang="en-US" dirty="0"/>
              <a:t>link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17643" y="3802748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Fiber</a:t>
            </a:r>
          </a:p>
          <a:p>
            <a:pPr algn="ctr"/>
            <a:r>
              <a:rPr lang="en-US" dirty="0"/>
              <a:t>links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627243" y="526148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008243" y="1135748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170043" y="1211948"/>
            <a:ext cx="2286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0372869" y="3116948"/>
            <a:ext cx="559174" cy="6858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9865243" y="3116948"/>
            <a:ext cx="507626" cy="6858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Delay 5"/>
          <p:cNvSpPr/>
          <p:nvPr/>
        </p:nvSpPr>
        <p:spPr>
          <a:xfrm>
            <a:off x="6934200" y="1066800"/>
            <a:ext cx="533400" cy="53340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/>
          <p:cNvCxnSpPr/>
          <p:nvPr/>
        </p:nvCxnSpPr>
        <p:spPr>
          <a:xfrm rot="10800000">
            <a:off x="6324600" y="685801"/>
            <a:ext cx="609600" cy="457200"/>
          </a:xfrm>
          <a:prstGeom prst="bentConnector3">
            <a:avLst>
              <a:gd name="adj1" fmla="val 99870"/>
            </a:avLst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91200" y="15240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48400" y="15240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19800" y="12954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019800" y="12954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248400" y="12954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477000" y="12954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77000" y="12954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705600" y="12954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05600" y="15240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7600" y="13716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924800" y="13716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96200" y="11430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11430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924800" y="11430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153400" y="11430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53400" y="11430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382000" y="1143000"/>
            <a:ext cx="0" cy="22860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382000" y="1371600"/>
            <a:ext cx="228600" cy="0"/>
          </a:xfrm>
          <a:prstGeom prst="line">
            <a:avLst/>
          </a:prstGeom>
          <a:ln w="3492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028915" y="1597143"/>
            <a:ext cx="20826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Local clock source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19613" y="350284"/>
            <a:ext cx="31774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accent1"/>
                </a:solidFill>
              </a:rPr>
              <a:t>Gated clock input stuck at “1”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73766" y="3993197"/>
            <a:ext cx="6591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BLM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325882" y="3878948"/>
            <a:ext cx="4924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RF</a:t>
            </a:r>
          </a:p>
        </p:txBody>
      </p:sp>
    </p:spTree>
    <p:extLst>
      <p:ext uri="{BB962C8B-B14F-4D97-AF65-F5344CB8AC3E}">
        <p14:creationId xmlns:p14="http://schemas.microsoft.com/office/powerpoint/2010/main" val="495550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MPS IC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956737"/>
            <a:ext cx="11369809" cy="4047778"/>
          </a:xfrm>
        </p:spPr>
        <p:txBody>
          <a:bodyPr/>
          <a:lstStyle/>
          <a:p>
            <a:r>
              <a:rPr lang="en-US" dirty="0"/>
              <a:t>Caught by machine specialist</a:t>
            </a:r>
          </a:p>
          <a:p>
            <a:pPr lvl="1"/>
            <a:r>
              <a:rPr lang="en-US" dirty="0"/>
              <a:t>Noted BLM faults with no associated system faults</a:t>
            </a:r>
          </a:p>
          <a:p>
            <a:pPr lvl="1"/>
            <a:r>
              <a:rPr lang="en-US" dirty="0"/>
              <a:t>MPS and RF team performed independent tests and verified failure mode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8" y="2516248"/>
            <a:ext cx="65008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28" y="4839586"/>
            <a:ext cx="64103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Multiply 27"/>
          <p:cNvSpPr/>
          <p:nvPr/>
        </p:nvSpPr>
        <p:spPr>
          <a:xfrm>
            <a:off x="3351028" y="3506848"/>
            <a:ext cx="304800" cy="304800"/>
          </a:xfrm>
          <a:prstGeom prst="mathMultiply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62117" y="2625483"/>
            <a:ext cx="20826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Local clock source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78201" y="4713797"/>
            <a:ext cx="21339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accent1"/>
                </a:solidFill>
              </a:rPr>
              <a:t>single </a:t>
            </a:r>
            <a:r>
              <a:rPr lang="en-US" dirty="0">
                <a:solidFill>
                  <a:schemeClr val="accent1"/>
                </a:solidFill>
              </a:rPr>
              <a:t>clock source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31824" y="4520545"/>
            <a:ext cx="15311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Faulted node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524693" y="3820825"/>
            <a:ext cx="121058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Stuck at 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09222" y="3304893"/>
            <a:ext cx="16466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Fault detected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879378" y="3336032"/>
            <a:ext cx="2510789" cy="34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accent1"/>
                </a:solidFill>
              </a:rPr>
              <a:t>✅ </a:t>
            </a:r>
            <a:r>
              <a:rPr lang="en-US">
                <a:solidFill>
                  <a:srgbClr val="FF0000"/>
                </a:solidFill>
              </a:rPr>
              <a:t>False </a:t>
            </a:r>
            <a:r>
              <a:rPr lang="en-US" dirty="0">
                <a:solidFill>
                  <a:srgbClr val="FF0000"/>
                </a:solidFill>
              </a:rPr>
              <a:t>status passed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549984" y="2338836"/>
            <a:ext cx="411912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Depth of problem is dependent on the number of nodes in the chain and the location of the fault</a:t>
            </a:r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16 inputs per node multiplied by the number of nodes in the chain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23367" y="4458927"/>
            <a:ext cx="41191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Isolated to the individual node</a:t>
            </a:r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16 inputs max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581884" y="5952453"/>
            <a:ext cx="12105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Stuck at 1</a:t>
            </a:r>
          </a:p>
        </p:txBody>
      </p:sp>
    </p:spTree>
    <p:extLst>
      <p:ext uri="{BB962C8B-B14F-4D97-AF65-F5344CB8AC3E}">
        <p14:creationId xmlns:p14="http://schemas.microsoft.com/office/powerpoint/2010/main" val="60059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machine location ready for beam?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71" y="320039"/>
            <a:ext cx="3132631" cy="201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13786"/>
          <a:stretch/>
        </p:blipFill>
        <p:spPr>
          <a:xfrm>
            <a:off x="9689003" y="2976879"/>
            <a:ext cx="2182933" cy="2423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19490" y="660132"/>
            <a:ext cx="15440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Wire scanner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68954" y="3430732"/>
            <a:ext cx="13516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gate valves</a:t>
            </a:r>
          </a:p>
        </p:txBody>
      </p:sp>
      <p:sp>
        <p:nvSpPr>
          <p:cNvPr id="10" name="object 10"/>
          <p:cNvSpPr/>
          <p:nvPr/>
        </p:nvSpPr>
        <p:spPr>
          <a:xfrm>
            <a:off x="4079198" y="1347042"/>
            <a:ext cx="2540507" cy="1904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200454" y="3279353"/>
            <a:ext cx="21467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stripper stripper foil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18" y="4471496"/>
            <a:ext cx="3325919" cy="22190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74646" y="4129864"/>
            <a:ext cx="7745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target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64" y="4471496"/>
            <a:ext cx="4019107" cy="22607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64440" y="4121715"/>
            <a:ext cx="15824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Beam Dumps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3" y="1406362"/>
            <a:ext cx="3873993" cy="2179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91" y="1065253"/>
            <a:ext cx="2461218" cy="24223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9542" y="1093666"/>
            <a:ext cx="206979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Extraction Septum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689003" y="2673966"/>
            <a:ext cx="162095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Limit switches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5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Leaks</a:t>
            </a:r>
          </a:p>
        </p:txBody>
      </p:sp>
      <p:pic>
        <p:nvPicPr>
          <p:cNvPr id="4" name="Picture 3" descr="20170103_1546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96" y="320039"/>
            <a:ext cx="3048000" cy="4064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80"/>
          <a:stretch/>
        </p:blipFill>
        <p:spPr>
          <a:xfrm>
            <a:off x="4649395" y="227442"/>
            <a:ext cx="2803918" cy="5697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3313" y="496476"/>
            <a:ext cx="1143000" cy="840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Outer Reflector Plug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1684" y="2337191"/>
            <a:ext cx="1143000" cy="840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Inner Reflector Plug</a:t>
            </a: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>
          <a:xfrm>
            <a:off x="8596313" y="916591"/>
            <a:ext cx="1542350" cy="82074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>
            <a:off x="6464377" y="916591"/>
            <a:ext cx="988936" cy="137059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 flipV="1">
            <a:off x="5972537" y="2152571"/>
            <a:ext cx="1549147" cy="60473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</p:cNvCxnSpPr>
          <p:nvPr/>
        </p:nvCxnSpPr>
        <p:spPr>
          <a:xfrm flipV="1">
            <a:off x="8664684" y="2569580"/>
            <a:ext cx="1683083" cy="18772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Upper Moderator leak exit 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2" y="879953"/>
            <a:ext cx="3893146" cy="2814460"/>
          </a:xfrm>
          <a:prstGeom prst="rect">
            <a:avLst/>
          </a:prstGeom>
        </p:spPr>
      </p:pic>
      <p:pic>
        <p:nvPicPr>
          <p:cNvPr id="20" name="Picture 19" descr="Leak 2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6" y="4083098"/>
            <a:ext cx="2833178" cy="21209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1562" y="4503586"/>
            <a:ext cx="1143000" cy="341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63472" y="2569580"/>
            <a:ext cx="1632487" cy="193400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2"/>
          </p:cNvCxnSpPr>
          <p:nvPr/>
        </p:nvCxnSpPr>
        <p:spPr>
          <a:xfrm>
            <a:off x="803062" y="4845218"/>
            <a:ext cx="1812217" cy="80917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5787343" y="4789875"/>
            <a:ext cx="324090" cy="615501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801405" y="5143583"/>
            <a:ext cx="1143000" cy="590931"/>
          </a:xfrm>
          <a:prstGeom prst="rect">
            <a:avLst/>
          </a:prstGeom>
          <a:noFill/>
          <a:ln>
            <a:solidFill>
              <a:srgbClr val="80004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Slow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800040"/>
                </a:solidFill>
              </a:rPr>
              <a:t>Interlock</a:t>
            </a:r>
          </a:p>
        </p:txBody>
      </p:sp>
      <p:cxnSp>
        <p:nvCxnSpPr>
          <p:cNvPr id="38" name="Straight Arrow Connector 37"/>
          <p:cNvCxnSpPr>
            <a:endCxn id="36" idx="6"/>
          </p:cNvCxnSpPr>
          <p:nvPr/>
        </p:nvCxnSpPr>
        <p:spPr>
          <a:xfrm flipH="1" flipV="1">
            <a:off x="6111433" y="5097626"/>
            <a:ext cx="1689973" cy="230578"/>
          </a:xfrm>
          <a:prstGeom prst="straightConnector1">
            <a:avLst/>
          </a:prstGeom>
          <a:ln w="34925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584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Monolith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36" y="1204912"/>
            <a:ext cx="7783164" cy="46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identified…what now?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20586" y="917170"/>
            <a:ext cx="6741041" cy="4622393"/>
            <a:chOff x="-29568" y="672620"/>
            <a:chExt cx="10313940" cy="62002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72620"/>
              <a:ext cx="10284372" cy="6200269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-29568" y="838711"/>
              <a:ext cx="9693830" cy="5759016"/>
              <a:chOff x="-29568" y="838711"/>
              <a:chExt cx="9693830" cy="5759016"/>
            </a:xfrm>
          </p:grpSpPr>
          <p:cxnSp>
            <p:nvCxnSpPr>
              <p:cNvPr id="7" name="Straight Connector 6"/>
              <p:cNvCxnSpPr>
                <a:cxnSpLocks/>
              </p:cNvCxnSpPr>
              <p:nvPr/>
            </p:nvCxnSpPr>
            <p:spPr>
              <a:xfrm flipH="1">
                <a:off x="-29568" y="4228454"/>
                <a:ext cx="9693830" cy="1"/>
              </a:xfrm>
              <a:prstGeom prst="line">
                <a:avLst/>
              </a:prstGeom>
              <a:ln w="57150"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>
                <a:cxnSpLocks/>
              </p:cNvCxnSpPr>
              <p:nvPr/>
            </p:nvCxnSpPr>
            <p:spPr>
              <a:xfrm flipV="1">
                <a:off x="3495884" y="4463960"/>
                <a:ext cx="3915073" cy="1050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4765745" y="4354139"/>
                <a:ext cx="1328763" cy="2169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/>
                  <a:t>H2 supply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902113" y="3492056"/>
                <a:ext cx="908285" cy="2031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800" dirty="0"/>
                  <a:t>Vacuum</a:t>
                </a:r>
              </a:p>
            </p:txBody>
          </p:sp>
          <p:cxnSp>
            <p:nvCxnSpPr>
              <p:cNvPr id="12" name="Straight Arrow Connector 11"/>
              <p:cNvCxnSpPr>
                <a:cxnSpLocks/>
              </p:cNvCxnSpPr>
              <p:nvPr/>
            </p:nvCxnSpPr>
            <p:spPr>
              <a:xfrm flipH="1" flipV="1">
                <a:off x="3442138" y="3335305"/>
                <a:ext cx="3810000" cy="18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460949" y="3166430"/>
                <a:ext cx="1192395" cy="272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800"/>
                  <a:t>H2 return</a:t>
                </a:r>
                <a:endParaRPr lang="en-US" sz="8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01776" y="2645666"/>
                <a:ext cx="2207615" cy="272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800" dirty="0"/>
                  <a:t>Core Vessel </a:t>
                </a:r>
                <a:r>
                  <a:rPr lang="en-US" sz="800"/>
                  <a:t>helium </a:t>
                </a:r>
                <a:endParaRPr lang="en-US" sz="800" dirty="0"/>
              </a:p>
            </p:txBody>
          </p:sp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>
                <a:off x="5946064" y="2232179"/>
                <a:ext cx="3029770" cy="545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665668" y="2137097"/>
                <a:ext cx="1902500" cy="2031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800" dirty="0"/>
                  <a:t>Loop 3 light water flow</a:t>
                </a:r>
              </a:p>
            </p:txBody>
          </p:sp>
          <p:cxnSp>
            <p:nvCxnSpPr>
              <p:cNvPr id="19" name="Straight Arrow Connector 18"/>
              <p:cNvCxnSpPr>
                <a:cxnSpLocks/>
              </p:cNvCxnSpPr>
              <p:nvPr/>
            </p:nvCxnSpPr>
            <p:spPr>
              <a:xfrm>
                <a:off x="5946064" y="838711"/>
                <a:ext cx="0" cy="13999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4902112" y="2934136"/>
                <a:ext cx="908285" cy="2031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800" dirty="0"/>
                  <a:t>Vacuum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17154" y="1784931"/>
                <a:ext cx="1585594" cy="4210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800" dirty="0"/>
                  <a:t>Fillet weld sealing water annulus</a:t>
                </a:r>
              </a:p>
            </p:txBody>
          </p:sp>
          <p:cxnSp>
            <p:nvCxnSpPr>
              <p:cNvPr id="31" name="Straight Arrow Connector 30"/>
              <p:cNvCxnSpPr>
                <a:cxnSpLocks/>
              </p:cNvCxnSpPr>
              <p:nvPr/>
            </p:nvCxnSpPr>
            <p:spPr>
              <a:xfrm>
                <a:off x="1023506" y="2032784"/>
                <a:ext cx="179557" cy="53326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cxnSpLocks/>
              </p:cNvCxnSpPr>
              <p:nvPr/>
            </p:nvCxnSpPr>
            <p:spPr>
              <a:xfrm>
                <a:off x="1023506" y="2032784"/>
                <a:ext cx="493647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19099" y="6176633"/>
                <a:ext cx="1526680" cy="4210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800" dirty="0"/>
                  <a:t>Helium annulus termination</a:t>
                </a:r>
              </a:p>
            </p:txBody>
          </p:sp>
          <p:cxnSp>
            <p:nvCxnSpPr>
              <p:cNvPr id="37" name="Straight Arrow Connector 36"/>
              <p:cNvCxnSpPr>
                <a:cxnSpLocks/>
              </p:cNvCxnSpPr>
              <p:nvPr/>
            </p:nvCxnSpPr>
            <p:spPr>
              <a:xfrm flipH="1" flipV="1">
                <a:off x="135642" y="5863193"/>
                <a:ext cx="646798" cy="3134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526" y="1040993"/>
            <a:ext cx="1646785" cy="5541981"/>
          </a:xfrm>
          <a:prstGeom prst="rect">
            <a:avLst/>
          </a:prstGeom>
        </p:spPr>
      </p:pic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274918" y="1609563"/>
            <a:ext cx="2978131" cy="4423329"/>
          </a:xfrm>
        </p:spPr>
        <p:txBody>
          <a:bodyPr/>
          <a:lstStyle/>
          <a:p>
            <a:r>
              <a:rPr lang="en-US" dirty="0"/>
              <a:t>Pipe inside of a pipe inside of a pipe…</a:t>
            </a:r>
          </a:p>
          <a:p>
            <a:r>
              <a:rPr lang="en-US" dirty="0"/>
              <a:t>Shielding</a:t>
            </a:r>
          </a:p>
          <a:p>
            <a:r>
              <a:rPr lang="en-US" dirty="0"/>
              <a:t>High radiation area</a:t>
            </a:r>
          </a:p>
        </p:txBody>
      </p:sp>
    </p:spTree>
    <p:extLst>
      <p:ext uri="{BB962C8B-B14F-4D97-AF65-F5344CB8AC3E}">
        <p14:creationId xmlns:p14="http://schemas.microsoft.com/office/powerpoint/2010/main" val="186084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7200222" cy="3998027"/>
          </a:xfrm>
        </p:spPr>
        <p:txBody>
          <a:bodyPr/>
          <a:lstStyle/>
          <a:p>
            <a:r>
              <a:rPr lang="en-US" dirty="0"/>
              <a:t>The hydrogen transfer lines and associated vacuum envelopes are Passive Credited Engineered Controls in the Accelerator Safety Envelope</a:t>
            </a:r>
          </a:p>
          <a:p>
            <a:pPr lvl="1"/>
            <a:r>
              <a:rPr lang="en-US" sz="2000" dirty="0"/>
              <a:t>Filling the helium annulus with water changes the pressure conditions on the outer vacuum jacket, which requires analysis for possible remediation scenarios</a:t>
            </a:r>
          </a:p>
          <a:p>
            <a:r>
              <a:rPr lang="en-US" dirty="0"/>
              <a:t>Operating the core vessel with a humid atmosphere must be assessed for conditions such as galvanic action, corrosion, and so 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55" t="5862" r="2456" b="12523"/>
          <a:stretch/>
        </p:blipFill>
        <p:spPr>
          <a:xfrm>
            <a:off x="7850644" y="904423"/>
            <a:ext cx="2294390" cy="1903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037" y="167168"/>
            <a:ext cx="1415512" cy="594515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9574375" y="2362179"/>
            <a:ext cx="900084" cy="10070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02951" y="3369257"/>
            <a:ext cx="1943015" cy="590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break off from transfer 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51037" y="2422150"/>
            <a:ext cx="578603" cy="4964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8283" y="4149902"/>
            <a:ext cx="2106284" cy="8402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Water annulus termination weld to helium line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9249137" y="2221124"/>
            <a:ext cx="22288" cy="1928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15" idx="3"/>
          </p:cNvCxnSpPr>
          <p:nvPr/>
        </p:nvCxnSpPr>
        <p:spPr>
          <a:xfrm>
            <a:off x="7796428" y="730963"/>
            <a:ext cx="520650" cy="5447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10145034" y="1856142"/>
            <a:ext cx="206003" cy="8142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68553" y="5475768"/>
            <a:ext cx="2794862" cy="590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Top Downstream transfer and water lines 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9565984" y="4561368"/>
            <a:ext cx="2031569" cy="914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00835" y="186198"/>
            <a:ext cx="2195593" cy="10895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Helium annulus termination, water flowing from this location</a:t>
            </a:r>
          </a:p>
        </p:txBody>
      </p:sp>
    </p:spTree>
    <p:extLst>
      <p:ext uri="{BB962C8B-B14F-4D97-AF65-F5344CB8AC3E}">
        <p14:creationId xmlns:p14="http://schemas.microsoft.com/office/powerpoint/2010/main" val="73732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leaks </a:t>
            </a:r>
          </a:p>
        </p:txBody>
      </p:sp>
      <p:pic>
        <p:nvPicPr>
          <p:cNvPr id="4" name="image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8185" y="174132"/>
            <a:ext cx="5487035" cy="3103245"/>
          </a:xfrm>
          <a:prstGeom prst="rect">
            <a:avLst/>
          </a:prstGeom>
        </p:spPr>
      </p:pic>
      <p:pic>
        <p:nvPicPr>
          <p:cNvPr id="5" name="image8.jpe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4852" y="3547375"/>
            <a:ext cx="3971870" cy="292313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4288" y="830948"/>
            <a:ext cx="5921248" cy="259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MEBT Chopper Target Failure</a:t>
            </a:r>
          </a:p>
          <a:p>
            <a:pPr lvl="1"/>
            <a:r>
              <a:rPr lang="en-US" dirty="0"/>
              <a:t>Internal beamline component</a:t>
            </a:r>
          </a:p>
          <a:p>
            <a:pPr lvl="1"/>
            <a:r>
              <a:rPr lang="en-US" dirty="0"/>
              <a:t>Complete disassembly of the MEBT</a:t>
            </a:r>
          </a:p>
          <a:p>
            <a:pPr lvl="1"/>
            <a:r>
              <a:rPr lang="en-US" dirty="0"/>
              <a:t>DTL GV was closed</a:t>
            </a:r>
          </a:p>
          <a:p>
            <a:pPr lvl="1"/>
            <a:r>
              <a:rPr lang="en-US" dirty="0"/>
              <a:t>No direct interlock</a:t>
            </a:r>
          </a:p>
          <a:p>
            <a:pPr lvl="2"/>
            <a:r>
              <a:rPr lang="en-US" dirty="0"/>
              <a:t>Vacuum??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03" y="3361499"/>
            <a:ext cx="4187101" cy="2947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579" y="5115697"/>
            <a:ext cx="1069524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MEBT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Chopper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Target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2846" y="3349603"/>
            <a:ext cx="177067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MEBT Chopper</a:t>
            </a:r>
            <a:endParaRPr lang="en-US" dirty="0"/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6722" y="4493640"/>
            <a:ext cx="8258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MEBT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5955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_160224.potx" id="{930A1FE7-899C-429C-9A7B-B4120EDA2500}" vid="{ED05B0BB-804E-4787-B968-2C7B96C9F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F9EDA5-EFC2-4489-88D4-3BB4DE3A40D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D73FA30-E52B-4957-9A65-D804FFD77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5C0BEF-D72B-4E96-BDD4-5C583B12DE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 16x9 template_160226 (1)</Template>
  <TotalTime>0</TotalTime>
  <Words>1919</Words>
  <Application>Microsoft Macintosh PowerPoint</Application>
  <PresentationFormat>Custom</PresentationFormat>
  <Paragraphs>433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Calibri</vt:lpstr>
      <vt:lpstr>Cambria Math</vt:lpstr>
      <vt:lpstr>GreekC</vt:lpstr>
      <vt:lpstr>Symbol</vt:lpstr>
      <vt:lpstr>Presentations (Wide Screen)</vt:lpstr>
      <vt:lpstr>Equation</vt:lpstr>
      <vt:lpstr>Detection of failures</vt:lpstr>
      <vt:lpstr>Machine Modes – segmenting the machine</vt:lpstr>
      <vt:lpstr>Protection methods</vt:lpstr>
      <vt:lpstr>Is the machine location ready for beam?</vt:lpstr>
      <vt:lpstr>Water Leaks</vt:lpstr>
      <vt:lpstr>Target Monolith</vt:lpstr>
      <vt:lpstr>Failure identified…what now?</vt:lpstr>
      <vt:lpstr>What now?</vt:lpstr>
      <vt:lpstr>Water leaks </vt:lpstr>
      <vt:lpstr>SNS Injection Region</vt:lpstr>
      <vt:lpstr>Beam Current Monitors (BCMs)</vt:lpstr>
      <vt:lpstr>NCD (Nano Coulomb Detector)</vt:lpstr>
      <vt:lpstr>Beam Current Analysis</vt:lpstr>
      <vt:lpstr>Infinite pulse train of current (constant charge)</vt:lpstr>
      <vt:lpstr>Observations of Series Analysis</vt:lpstr>
      <vt:lpstr>NCD Design</vt:lpstr>
      <vt:lpstr>NCD Design</vt:lpstr>
      <vt:lpstr>Schematic of Analog Hardware</vt:lpstr>
      <vt:lpstr>How a Log Amp operates</vt:lpstr>
      <vt:lpstr>First Measurements</vt:lpstr>
      <vt:lpstr>Schematic of Analog Hardware</vt:lpstr>
      <vt:lpstr>After circulator and stub</vt:lpstr>
      <vt:lpstr>Photograph of installation</vt:lpstr>
      <vt:lpstr>Differential BCM</vt:lpstr>
      <vt:lpstr>BLMs</vt:lpstr>
      <vt:lpstr>Dissolved gas analyzer</vt:lpstr>
      <vt:lpstr>LEBT Beam in Gap measurements</vt:lpstr>
      <vt:lpstr>Pulsed Magnets</vt:lpstr>
      <vt:lpstr>Pulsed Magnets</vt:lpstr>
      <vt:lpstr>Pulsed Magnets</vt:lpstr>
      <vt:lpstr>Magnets</vt:lpstr>
      <vt:lpstr>Magnets</vt:lpstr>
      <vt:lpstr>Magnets</vt:lpstr>
      <vt:lpstr>Magnets</vt:lpstr>
      <vt:lpstr>Insertable devices</vt:lpstr>
      <vt:lpstr>Cavity damage caused by slow MPS response times</vt:lpstr>
      <vt:lpstr>Cryo-cavity damage</vt:lpstr>
      <vt:lpstr>MPS failure</vt:lpstr>
      <vt:lpstr>MPS IC failure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Curry, Douglas E.</dc:creator>
  <cp:lastModifiedBy/>
  <cp:revision>1</cp:revision>
  <cp:lastPrinted>2017-01-24T18:24:06Z</cp:lastPrinted>
  <dcterms:created xsi:type="dcterms:W3CDTF">2017-01-09T18:54:23Z</dcterms:created>
  <dcterms:modified xsi:type="dcterms:W3CDTF">2020-01-14T20:45:31Z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